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828" r:id="rId1"/>
  </p:sldMasterIdLst>
  <p:notesMasterIdLst>
    <p:notesMasterId r:id="rId22"/>
  </p:notes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78" r:id="rId15"/>
    <p:sldId id="275" r:id="rId16"/>
    <p:sldId id="268" r:id="rId17"/>
    <p:sldId id="273" r:id="rId18"/>
    <p:sldId id="270" r:id="rId19"/>
    <p:sldId id="271" r:id="rId20"/>
    <p:sldId id="276" r:id="rId2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173" autoAdjust="0"/>
    <p:restoredTop sz="94660"/>
  </p:normalViewPr>
  <p:slideViewPr>
    <p:cSldViewPr>
      <p:cViewPr varScale="1">
        <p:scale>
          <a:sx n="51" d="100"/>
          <a:sy n="51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D456BD-793B-40FF-BB60-97AC4CF5494F}" type="datetimeFigureOut">
              <a:rPr lang="ar-SA" smtClean="0"/>
              <a:pPr/>
              <a:t>11/10/1433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0420DFD-B8B3-4D7C-A034-1988A0CA66A3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10</a:t>
            </a:fld>
            <a:endParaRPr lang="ar-S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11</a:t>
            </a:fld>
            <a:endParaRPr lang="ar-S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12</a:t>
            </a:fld>
            <a:endParaRPr lang="ar-S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13</a:t>
            </a:fld>
            <a:endParaRPr lang="ar-S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14</a:t>
            </a:fld>
            <a:endParaRPr lang="ar-S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15</a:t>
            </a:fld>
            <a:endParaRPr lang="ar-S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ar-SY" dirty="0" smtClean="0"/>
              <a:t>ويلا </a:t>
            </a:r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16</a:t>
            </a:fld>
            <a:endParaRPr lang="ar-S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17</a:t>
            </a:fld>
            <a:endParaRPr lang="ar-S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18</a:t>
            </a:fld>
            <a:endParaRPr lang="ar-S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19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2</a:t>
            </a:fld>
            <a:endParaRPr lang="ar-S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20</a:t>
            </a:fld>
            <a:endParaRPr lang="ar-S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3</a:t>
            </a:fld>
            <a:endParaRPr lang="ar-S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4</a:t>
            </a:fld>
            <a:endParaRPr lang="ar-S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5</a:t>
            </a:fld>
            <a:endParaRPr lang="ar-S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6</a:t>
            </a:fld>
            <a:endParaRPr lang="ar-SA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420DFD-B8B3-4D7C-A034-1988A0CA66A3}" type="slidenum">
              <a:rPr lang="ar-SA" smtClean="0"/>
              <a:pPr/>
              <a:t>9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CEF42-D7E7-4799-A292-80C57A9AC9D5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AC89-13D3-4A3B-8670-F93668FCE479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BC315A-580E-41EE-999C-7A052D02D23D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D50AC-6D85-422A-9FAC-EA3EA65C8327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18D2A-5D5A-472B-8791-EB9958E9AA62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E8F4B9-D07A-4314-A42B-863F76957A22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2699F8-5203-48B9-8C35-664C560AB2FD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AAD3F3-78AC-44BA-A3CB-CFC5330BA396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1BD99A-5590-49D6-AB6F-B5C65CDCB1D7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8782A-5693-4205-B00B-7EAFC70C2D06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0736-5049-4C94-B19C-0892DF52529D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9AE03-92D7-4000-B9F9-D52C7A5BD4C2}" type="datetime1">
              <a:rPr lang="ar-SA" smtClean="0"/>
              <a:pPr/>
              <a:t>11/10/1433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Mazen Battah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95167-D232-4F21-94D5-393B493D6BB0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sldNum="0" hd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effectLst>
            <a:glow rad="2286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endParaRPr lang="ar-SY" b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ar-SY" b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ar-SY" b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>
              <a:buNone/>
            </a:pPr>
            <a:endParaRPr lang="ar-SY" b="1" dirty="0" smtClean="0">
              <a:solidFill>
                <a:schemeClr val="accent5">
                  <a:lumMod val="20000"/>
                  <a:lumOff val="80000"/>
                </a:schemeClr>
              </a:solidFill>
            </a:endParaRPr>
          </a:p>
          <a:p>
            <a:pPr algn="ctr">
              <a:buNone/>
            </a:pPr>
            <a:r>
              <a:rPr lang="ar-SY" sz="6600" b="1" smtClean="0">
                <a:solidFill>
                  <a:srgbClr val="FF0000"/>
                </a:solidFill>
                <a:latin typeface="AngsanaUPC" pitchFamily="18" charset="-34"/>
                <a:cs typeface="Andalus" pitchFamily="2" charset="-78"/>
              </a:rPr>
              <a:t>التشخيص </a:t>
            </a:r>
            <a:r>
              <a:rPr lang="ar-SY" sz="6600" b="1" smtClean="0">
                <a:solidFill>
                  <a:srgbClr val="FF0000"/>
                </a:solidFill>
                <a:latin typeface="AngsanaUPC" pitchFamily="18" charset="-34"/>
                <a:cs typeface="Andalus" pitchFamily="2" charset="-78"/>
              </a:rPr>
              <a:t>الباكر لالتهاب </a:t>
            </a:r>
            <a:r>
              <a:rPr lang="ar-SY" sz="6600" b="1" dirty="0" smtClean="0">
                <a:solidFill>
                  <a:srgbClr val="FF0000"/>
                </a:solidFill>
                <a:latin typeface="AngsanaUPC" pitchFamily="18" charset="-34"/>
                <a:cs typeface="Andalus" pitchFamily="2" charset="-78"/>
              </a:rPr>
              <a:t>البنكرياس المزمن</a:t>
            </a:r>
          </a:p>
          <a:p>
            <a:pPr algn="ctr">
              <a:buNone/>
            </a:pPr>
            <a:r>
              <a:rPr lang="ar-SY" sz="6600" b="1" dirty="0" smtClean="0">
                <a:solidFill>
                  <a:srgbClr val="FF0000"/>
                </a:solidFill>
                <a:latin typeface="AngsanaUPC" pitchFamily="18" charset="-34"/>
                <a:cs typeface="Andalus" pitchFamily="2" charset="-78"/>
              </a:rPr>
              <a:t>د .مازن </a:t>
            </a:r>
            <a:r>
              <a:rPr lang="ar-SY" sz="6600" b="1" dirty="0" err="1" smtClean="0">
                <a:solidFill>
                  <a:srgbClr val="FF0000"/>
                </a:solidFill>
                <a:latin typeface="AngsanaUPC" pitchFamily="18" charset="-34"/>
                <a:cs typeface="Andalus" pitchFamily="2" charset="-78"/>
              </a:rPr>
              <a:t>بطاح</a:t>
            </a:r>
            <a:endParaRPr lang="ar-SY" sz="6000" b="1" dirty="0" smtClean="0">
              <a:solidFill>
                <a:srgbClr val="FF0000"/>
              </a:solidFill>
              <a:latin typeface="AngsanaUPC" pitchFamily="18" charset="-34"/>
              <a:cs typeface="Andalus" pitchFamily="2" charset="-78"/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sz="4400" b="1" dirty="0" smtClean="0">
                <a:solidFill>
                  <a:srgbClr val="FFFF00"/>
                </a:solidFill>
              </a:rPr>
              <a:t>CT Scan </a:t>
            </a:r>
            <a:endParaRPr lang="en-US" b="1" dirty="0" smtClean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توسع في القناة البنكرياسية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عيوب الامتلاء داخل القناة</a:t>
            </a:r>
          </a:p>
          <a:p>
            <a:pPr>
              <a:buFont typeface="Wingdings" pitchFamily="2" charset="2"/>
              <a:buChar char="v"/>
            </a:pPr>
            <a:r>
              <a:rPr lang="ar-SY" dirty="0" err="1" smtClean="0"/>
              <a:t>تكلسات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أفات كيسية </a:t>
            </a:r>
            <a:r>
              <a:rPr lang="ar-SY" dirty="0" err="1" smtClean="0"/>
              <a:t>و</a:t>
            </a:r>
            <a:r>
              <a:rPr lang="ar-SY" dirty="0" smtClean="0"/>
              <a:t> أجواف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كثافة غير متجانسة للنسيج البنكرياسي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ضمور أو ضخامة في الغدة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الحساسية </a:t>
            </a:r>
            <a:r>
              <a:rPr lang="en-US" dirty="0" smtClean="0"/>
              <a:t>70 – 80 % </a:t>
            </a:r>
            <a:r>
              <a:rPr lang="ar-SY" dirty="0" smtClean="0"/>
              <a:t>النوعية </a:t>
            </a:r>
            <a:r>
              <a:rPr lang="en-US" dirty="0" smtClean="0"/>
              <a:t>80 – 90 %</a:t>
            </a:r>
            <a:r>
              <a:rPr lang="ar-SY" dirty="0" smtClean="0"/>
              <a:t> 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4000" b="1" dirty="0" smtClean="0">
                <a:solidFill>
                  <a:srgbClr val="FFFF00"/>
                </a:solidFill>
              </a:rPr>
              <a:t>M R I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نفس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CT </a:t>
            </a:r>
            <a:r>
              <a:rPr lang="ar-SY" dirty="0" smtClean="0"/>
              <a:t>مع دقة أكبر في تقيم القناة البنكرياسية</a:t>
            </a:r>
          </a:p>
          <a:p>
            <a:pPr>
              <a:buFont typeface="Wingdings" pitchFamily="2" charset="2"/>
              <a:buChar char="Ø"/>
            </a:pPr>
            <a:r>
              <a:rPr lang="en-US" sz="4400" b="1" dirty="0" smtClean="0">
                <a:solidFill>
                  <a:srgbClr val="FFFF00"/>
                </a:solidFill>
              </a:rPr>
              <a:t>ERCP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في المراحل الباكرة قد يكون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ERCP </a:t>
            </a:r>
            <a:r>
              <a:rPr lang="ar-SY" dirty="0" smtClean="0"/>
              <a:t>طبيعي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في </a:t>
            </a:r>
            <a:r>
              <a:rPr lang="ar-SY" dirty="0" err="1" smtClean="0"/>
              <a:t>الاصابة</a:t>
            </a:r>
            <a:r>
              <a:rPr lang="ar-SY" dirty="0" smtClean="0"/>
              <a:t> المتوسطة – الشديدة , نشاهد </a:t>
            </a:r>
            <a:r>
              <a:rPr lang="ar-SY" dirty="0" err="1" smtClean="0"/>
              <a:t>مايلي</a:t>
            </a:r>
            <a:endParaRPr lang="ar-SY" dirty="0" smtClean="0"/>
          </a:p>
          <a:p>
            <a:pPr>
              <a:buFont typeface="Courier New" pitchFamily="49" charset="0"/>
              <a:buChar char="o"/>
            </a:pPr>
            <a:r>
              <a:rPr lang="ar-SY" dirty="0" smtClean="0"/>
              <a:t>مظهر السبحة في القناة البنكرياسية</a:t>
            </a:r>
          </a:p>
          <a:p>
            <a:pPr>
              <a:buFont typeface="Courier New" pitchFamily="49" charset="0"/>
              <a:buChar char="o"/>
            </a:pPr>
            <a:r>
              <a:rPr lang="ar-SY" dirty="0" smtClean="0"/>
              <a:t>عيوب الامتلاء داخل القناة</a:t>
            </a:r>
          </a:p>
          <a:p>
            <a:pPr>
              <a:buFont typeface="Courier New" pitchFamily="49" charset="0"/>
              <a:buChar char="o"/>
            </a:pPr>
            <a:r>
              <a:rPr lang="ar-SY" dirty="0" err="1" smtClean="0"/>
              <a:t>تضيقات</a:t>
            </a:r>
            <a:r>
              <a:rPr lang="ar-SY" dirty="0" smtClean="0"/>
              <a:t> عديدة أو توسع</a:t>
            </a:r>
          </a:p>
          <a:p>
            <a:pPr>
              <a:buFont typeface="Courier New" pitchFamily="49" charset="0"/>
              <a:buChar char="o"/>
            </a:pPr>
            <a:r>
              <a:rPr lang="ar-SY" dirty="0" err="1" smtClean="0"/>
              <a:t>أقنية</a:t>
            </a:r>
            <a:r>
              <a:rPr lang="ar-SY" dirty="0" smtClean="0"/>
              <a:t> فرعية غير منتظمة</a:t>
            </a:r>
          </a:p>
          <a:p>
            <a:pPr>
              <a:buFont typeface="Courier New" pitchFamily="49" charset="0"/>
              <a:buChar char="o"/>
            </a:pPr>
            <a:r>
              <a:rPr lang="ar-SY" dirty="0" err="1" smtClean="0"/>
              <a:t>حصياة</a:t>
            </a:r>
            <a:r>
              <a:rPr lang="ar-SY" dirty="0" smtClean="0"/>
              <a:t> داخل </a:t>
            </a:r>
            <a:r>
              <a:rPr lang="ar-SY" dirty="0" err="1" smtClean="0"/>
              <a:t>قنوية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FF00"/>
                </a:solidFill>
              </a:rPr>
              <a:t>تصنيف  </a:t>
            </a:r>
            <a:r>
              <a:rPr lang="en-US" b="1" dirty="0" err="1" smtClean="0">
                <a:solidFill>
                  <a:srgbClr val="FFFF00"/>
                </a:solidFill>
              </a:rPr>
              <a:t>Cambridg</a:t>
            </a: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ar-SY" b="1" dirty="0" err="1" smtClean="0">
                <a:solidFill>
                  <a:srgbClr val="FFFF00"/>
                </a:solidFill>
              </a:rPr>
              <a:t>للــ</a:t>
            </a: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CP</a:t>
            </a:r>
            <a:r>
              <a:rPr lang="ar-SY" b="1" dirty="0" smtClean="0">
                <a:solidFill>
                  <a:srgbClr val="FFFF00"/>
                </a:solidFill>
              </a:rPr>
              <a:t> بالاعتماد على موجودات </a:t>
            </a:r>
            <a:r>
              <a:rPr lang="ar-SY" b="1" dirty="0" err="1" smtClean="0">
                <a:solidFill>
                  <a:srgbClr val="FFFF00"/>
                </a:solidFill>
              </a:rPr>
              <a:t>الـ</a:t>
            </a:r>
            <a:r>
              <a:rPr lang="ar-SY" b="1" dirty="0" smtClean="0">
                <a:solidFill>
                  <a:srgbClr val="FFFF00"/>
                </a:solidFill>
              </a:rPr>
              <a:t> </a:t>
            </a:r>
            <a:r>
              <a:rPr lang="en-US" b="1" dirty="0" smtClean="0">
                <a:solidFill>
                  <a:srgbClr val="FFFF00"/>
                </a:solidFill>
              </a:rPr>
              <a:t>ERCP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Normal</a:t>
            </a:r>
            <a:r>
              <a:rPr lang="ar-SY" b="1" dirty="0" smtClean="0"/>
              <a:t> ا</a:t>
            </a:r>
            <a:r>
              <a:rPr lang="ar-SY" dirty="0" smtClean="0"/>
              <a:t>لقناة البنكرياسية الرئيسية طبيعية _ التفرعات الجانبية طبيعية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Equivocal</a:t>
            </a:r>
            <a:r>
              <a:rPr lang="ar-SY" dirty="0" smtClean="0"/>
              <a:t>القناة البنكرياسية طبيعية , أقل من 3 تفرعات جانية غير طبيعية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Mild </a:t>
            </a:r>
            <a:r>
              <a:rPr lang="ar-SY" dirty="0" smtClean="0"/>
              <a:t>القناة البنكرياسية طبيعية ,3 تفرعات جانبية أو أكثر غير طبيعية</a:t>
            </a:r>
          </a:p>
          <a:p>
            <a:pPr>
              <a:buFont typeface="Wingdings" pitchFamily="2" charset="2"/>
              <a:buChar char="v"/>
            </a:pPr>
            <a:r>
              <a:rPr lang="en-US" b="1" dirty="0" smtClean="0">
                <a:solidFill>
                  <a:srgbClr val="FF0000"/>
                </a:solidFill>
              </a:rPr>
              <a:t>Moderate</a:t>
            </a:r>
            <a:r>
              <a:rPr lang="ar-SY" dirty="0" smtClean="0"/>
              <a:t>القناة البنكرياسية غير طبيعية , 3 تفرعات جانبية أو أكثر غير طبيعية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Sever</a:t>
            </a:r>
            <a:r>
              <a:rPr lang="ar-SY" dirty="0" smtClean="0"/>
              <a:t>القناة البنكرياسية غير طبيعية , 3 تفرعات جانبية أو أكثر غير طبيعية + وجود واحد أو أكثر من التالي</a:t>
            </a:r>
          </a:p>
          <a:p>
            <a:pPr>
              <a:buFontTx/>
              <a:buChar char="-"/>
            </a:pPr>
            <a:r>
              <a:rPr lang="ar-SY" dirty="0" smtClean="0"/>
              <a:t>تجويف كبير &gt; 10 ملم</a:t>
            </a:r>
          </a:p>
          <a:p>
            <a:pPr>
              <a:buFontTx/>
              <a:buChar char="-"/>
            </a:pPr>
            <a:r>
              <a:rPr lang="ar-SY" dirty="0" smtClean="0"/>
              <a:t>عيوب امتلاء داخل القناة</a:t>
            </a:r>
          </a:p>
          <a:p>
            <a:pPr>
              <a:buFontTx/>
              <a:buChar char="-"/>
            </a:pPr>
            <a:r>
              <a:rPr lang="ar-SY" dirty="0" smtClean="0"/>
              <a:t>وجود </a:t>
            </a:r>
            <a:r>
              <a:rPr lang="ar-SY" dirty="0" err="1" smtClean="0"/>
              <a:t>حصيات</a:t>
            </a:r>
            <a:endParaRPr lang="ar-SY" dirty="0" smtClean="0"/>
          </a:p>
          <a:p>
            <a:pPr>
              <a:buFontTx/>
              <a:buChar char="-"/>
            </a:pPr>
            <a:r>
              <a:rPr lang="ar-SY" dirty="0" smtClean="0"/>
              <a:t>انسداد القناة</a:t>
            </a:r>
          </a:p>
          <a:p>
            <a:pPr>
              <a:buFontTx/>
              <a:buChar char="-"/>
            </a:pPr>
            <a:r>
              <a:rPr lang="ar-SY" dirty="0" smtClean="0"/>
              <a:t>توسع شديد بالقناة </a:t>
            </a:r>
            <a:r>
              <a:rPr lang="ar-SY" dirty="0" err="1" smtClean="0"/>
              <a:t>او</a:t>
            </a:r>
            <a:r>
              <a:rPr lang="ar-SY" dirty="0" smtClean="0"/>
              <a:t> عدم انتظام بالحواف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Chronic </a:t>
            </a:r>
            <a:r>
              <a:rPr lang="en-US" b="1" dirty="0" err="1" smtClean="0"/>
              <a:t>pancrititis</a:t>
            </a:r>
            <a:r>
              <a:rPr lang="en-US" b="1" dirty="0" smtClean="0"/>
              <a:t> “ERCP”</a:t>
            </a:r>
            <a:endParaRPr lang="ar-SA" b="1" dirty="0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 bwMode="auto">
          <a:xfrm>
            <a:off x="4572000" y="1752600"/>
            <a:ext cx="37528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81000" y="1752600"/>
            <a:ext cx="3810000" cy="3810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سهم إلى اليسار 5"/>
          <p:cNvSpPr/>
          <p:nvPr/>
        </p:nvSpPr>
        <p:spPr>
          <a:xfrm rot="20065171">
            <a:off x="6618103" y="2887421"/>
            <a:ext cx="938288" cy="3657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7" name="سهم إلى اليسار 6"/>
          <p:cNvSpPr/>
          <p:nvPr/>
        </p:nvSpPr>
        <p:spPr>
          <a:xfrm rot="18886338">
            <a:off x="2539936" y="3137973"/>
            <a:ext cx="862526" cy="43147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8" name="مربع نص 7"/>
          <p:cNvSpPr txBox="1"/>
          <p:nvPr/>
        </p:nvSpPr>
        <p:spPr>
          <a:xfrm rot="19951307">
            <a:off x="6442951" y="2525283"/>
            <a:ext cx="8382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STON</a:t>
            </a:r>
            <a:endParaRPr lang="ar-SA" b="1" dirty="0">
              <a:solidFill>
                <a:schemeClr val="bg1"/>
              </a:solidFill>
            </a:endParaRPr>
          </a:p>
        </p:txBody>
      </p:sp>
      <p:sp>
        <p:nvSpPr>
          <p:cNvPr id="9" name="عنصر نائب للتذييل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solidFill>
                  <a:srgbClr val="FF0000"/>
                </a:solidFill>
              </a:rPr>
              <a:t>MRCP </a:t>
            </a:r>
          </a:p>
          <a:p>
            <a:pPr>
              <a:buNone/>
            </a:pPr>
            <a:r>
              <a:rPr lang="ar-SY" dirty="0" smtClean="0"/>
              <a:t>الدراسات </a:t>
            </a:r>
            <a:r>
              <a:rPr lang="ar-SY" dirty="0" err="1" smtClean="0"/>
              <a:t>البدئيةأظهرتتوافق</a:t>
            </a:r>
            <a:r>
              <a:rPr lang="ar-SY" dirty="0" smtClean="0"/>
              <a:t> قريب للموجودات </a:t>
            </a:r>
            <a:r>
              <a:rPr lang="ar-SY" dirty="0" err="1" smtClean="0"/>
              <a:t>القنوية</a:t>
            </a:r>
            <a:r>
              <a:rPr lang="ar-SY" dirty="0" smtClean="0"/>
              <a:t> المشاهدة في </a:t>
            </a:r>
            <a:r>
              <a:rPr lang="en-US" dirty="0" smtClean="0"/>
              <a:t>MRCP </a:t>
            </a:r>
            <a:r>
              <a:rPr lang="ar-SY" dirty="0" smtClean="0"/>
              <a:t>مع </a:t>
            </a:r>
            <a:r>
              <a:rPr lang="en-US" dirty="0" smtClean="0"/>
              <a:t>ERCP</a:t>
            </a:r>
            <a:r>
              <a:rPr lang="ar-SY" dirty="0" smtClean="0"/>
              <a:t>و تضم 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توسعا </a:t>
            </a:r>
            <a:r>
              <a:rPr lang="ar-SY" dirty="0" err="1" smtClean="0"/>
              <a:t>ت</a:t>
            </a:r>
            <a:r>
              <a:rPr lang="ar-SY" dirty="0" smtClean="0"/>
              <a:t> </a:t>
            </a:r>
            <a:r>
              <a:rPr lang="ar-SY" dirty="0" err="1" smtClean="0"/>
              <a:t>تقنوية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err="1" smtClean="0"/>
              <a:t>تضيقات</a:t>
            </a:r>
            <a:r>
              <a:rPr lang="ar-SY" dirty="0" smtClean="0"/>
              <a:t> </a:t>
            </a:r>
            <a:r>
              <a:rPr lang="ar-SY" dirty="0" err="1" smtClean="0"/>
              <a:t>قنوية</a:t>
            </a:r>
            <a:endParaRPr lang="ar-SY" dirty="0" smtClean="0"/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عيوب امتلاء</a:t>
            </a:r>
          </a:p>
          <a:p>
            <a:pPr>
              <a:buFont typeface="Wingdings" pitchFamily="2" charset="2"/>
              <a:buChar char="Ø"/>
            </a:pPr>
            <a:r>
              <a:rPr lang="ar-SY" dirty="0" err="1" smtClean="0"/>
              <a:t>ان</a:t>
            </a:r>
            <a:r>
              <a:rPr lang="ar-SY" dirty="0" smtClean="0"/>
              <a:t> </a:t>
            </a:r>
            <a:r>
              <a:rPr lang="en-US" dirty="0" smtClean="0"/>
              <a:t> MRCP </a:t>
            </a:r>
            <a:r>
              <a:rPr lang="ar-SY" dirty="0" smtClean="0"/>
              <a:t>يكون محدود في تقيم المناطق حيث تكون </a:t>
            </a:r>
            <a:r>
              <a:rPr lang="ar-SY" dirty="0" err="1" smtClean="0"/>
              <a:t>الاقنية</a:t>
            </a:r>
            <a:r>
              <a:rPr lang="ar-SY" dirty="0" smtClean="0"/>
              <a:t> البنكرياسية صغيرة كما في منطقة الذيل</a:t>
            </a:r>
          </a:p>
          <a:p>
            <a:pPr>
              <a:buNone/>
            </a:pPr>
            <a:r>
              <a:rPr lang="ar-SY" b="1" dirty="0" smtClean="0">
                <a:solidFill>
                  <a:srgbClr val="FFFF00"/>
                </a:solidFill>
              </a:rPr>
              <a:t>فوائد </a:t>
            </a:r>
            <a:r>
              <a:rPr lang="en-US" b="1" dirty="0" smtClean="0">
                <a:solidFill>
                  <a:srgbClr val="FFFF00"/>
                </a:solidFill>
              </a:rPr>
              <a:t>MRCP </a:t>
            </a:r>
            <a:r>
              <a:rPr lang="ar-SY" b="1" dirty="0" smtClean="0">
                <a:solidFill>
                  <a:srgbClr val="FFFF00"/>
                </a:solidFill>
              </a:rPr>
              <a:t>على </a:t>
            </a:r>
            <a:r>
              <a:rPr lang="en-US" b="1" dirty="0" smtClean="0">
                <a:solidFill>
                  <a:srgbClr val="FFFF00"/>
                </a:solidFill>
              </a:rPr>
              <a:t> ERCP</a:t>
            </a:r>
            <a:r>
              <a:rPr lang="ar-SY" b="1" dirty="0" smtClean="0">
                <a:solidFill>
                  <a:srgbClr val="FFFF00"/>
                </a:solidFill>
              </a:rPr>
              <a:t>تضم</a:t>
            </a:r>
          </a:p>
          <a:p>
            <a:pPr>
              <a:buNone/>
            </a:pPr>
            <a:r>
              <a:rPr lang="ar-SY" dirty="0" smtClean="0"/>
              <a:t>اختبار غير غازي</a:t>
            </a:r>
          </a:p>
          <a:p>
            <a:pPr>
              <a:buNone/>
            </a:pPr>
            <a:r>
              <a:rPr lang="ar-SY" dirty="0" smtClean="0"/>
              <a:t>قدرته على تقيم </a:t>
            </a:r>
            <a:r>
              <a:rPr lang="ar-SY" dirty="0" err="1" smtClean="0"/>
              <a:t>البرانشيم</a:t>
            </a:r>
            <a:r>
              <a:rPr lang="ar-SY" dirty="0" smtClean="0"/>
              <a:t> البنكرياسي + القناة بنفس الوقت</a:t>
            </a:r>
          </a:p>
          <a:p>
            <a:pPr>
              <a:buNone/>
            </a:pPr>
            <a:r>
              <a:rPr lang="ar-SY" dirty="0" smtClean="0"/>
              <a:t>يمكن مشاهدة التشريح </a:t>
            </a:r>
            <a:r>
              <a:rPr lang="ar-SY" dirty="0" err="1" smtClean="0"/>
              <a:t>القنوي</a:t>
            </a:r>
            <a:r>
              <a:rPr lang="ar-SY" dirty="0" smtClean="0"/>
              <a:t> الغير مشاهد في </a:t>
            </a:r>
            <a:r>
              <a:rPr lang="ar-SY" dirty="0" err="1" smtClean="0"/>
              <a:t>الـ</a:t>
            </a:r>
            <a:r>
              <a:rPr lang="ar-SY" dirty="0" smtClean="0"/>
              <a:t> </a:t>
            </a:r>
            <a:r>
              <a:rPr lang="en-US" dirty="0" smtClean="0"/>
              <a:t>ERCP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4400" b="1" dirty="0" smtClean="0">
                <a:solidFill>
                  <a:srgbClr val="FF0000"/>
                </a:solidFill>
              </a:rPr>
              <a:t>EUS</a:t>
            </a:r>
            <a:endParaRPr lang="ar-SY" sz="4400" b="1" dirty="0" smtClean="0">
              <a:solidFill>
                <a:srgbClr val="FF0000"/>
              </a:solidFill>
            </a:endParaRPr>
          </a:p>
          <a:p>
            <a:r>
              <a:rPr lang="ar-SY" sz="2400" dirty="0" err="1" smtClean="0"/>
              <a:t>ان</a:t>
            </a:r>
            <a:r>
              <a:rPr lang="ar-SY" sz="2400" dirty="0" smtClean="0"/>
              <a:t> </a:t>
            </a:r>
            <a:r>
              <a:rPr lang="ar-SY" sz="2400" dirty="0" err="1" smtClean="0"/>
              <a:t>الـ</a:t>
            </a:r>
            <a:r>
              <a:rPr lang="ar-SY" sz="2400" dirty="0" smtClean="0"/>
              <a:t> </a:t>
            </a:r>
            <a:r>
              <a:rPr lang="en-US" sz="2400" dirty="0" smtClean="0"/>
              <a:t>EUS </a:t>
            </a:r>
            <a:r>
              <a:rPr lang="ar-SY" sz="2400" dirty="0" smtClean="0"/>
              <a:t>قد يظهر موجودات لم تكشف بالـ </a:t>
            </a:r>
            <a:r>
              <a:rPr lang="en-US" sz="2400" dirty="0" smtClean="0"/>
              <a:t>ERCP </a:t>
            </a:r>
            <a:r>
              <a:rPr lang="ar-SY" sz="2400" dirty="0" smtClean="0"/>
              <a:t>أو الاختبارات التشخيصية </a:t>
            </a:r>
            <a:r>
              <a:rPr lang="ar-SY" sz="2400" dirty="0" err="1" smtClean="0"/>
              <a:t>الاخرى</a:t>
            </a:r>
            <a:r>
              <a:rPr lang="ar-SY" sz="2400" dirty="0" smtClean="0"/>
              <a:t> </a:t>
            </a:r>
          </a:p>
          <a:p>
            <a:r>
              <a:rPr lang="ar-SY" sz="2400" dirty="0" err="1" smtClean="0"/>
              <a:t>ولايزال</a:t>
            </a:r>
            <a:r>
              <a:rPr lang="ar-SY" sz="2400" dirty="0" smtClean="0"/>
              <a:t> من المختلف عليه فيما </a:t>
            </a:r>
            <a:r>
              <a:rPr lang="ar-SY" sz="2400" dirty="0" err="1" smtClean="0"/>
              <a:t>اذا</a:t>
            </a:r>
            <a:r>
              <a:rPr lang="ar-SY" sz="2400" dirty="0" smtClean="0"/>
              <a:t> كانت موجودات </a:t>
            </a:r>
            <a:r>
              <a:rPr lang="en-US" sz="2400" dirty="0" smtClean="0"/>
              <a:t>EUS </a:t>
            </a:r>
            <a:r>
              <a:rPr lang="ar-SY" sz="2400" dirty="0" smtClean="0"/>
              <a:t>كافية لوحدها لوضع التشخيص</a:t>
            </a:r>
          </a:p>
          <a:p>
            <a:r>
              <a:rPr lang="ar-SY" sz="2400" dirty="0" smtClean="0"/>
              <a:t>حيث هناك 9 معايير </a:t>
            </a:r>
            <a:r>
              <a:rPr lang="ar-SY" sz="2400" dirty="0" err="1" smtClean="0"/>
              <a:t>للـ</a:t>
            </a:r>
            <a:r>
              <a:rPr lang="ar-SY" sz="2400" dirty="0" smtClean="0"/>
              <a:t> </a:t>
            </a:r>
            <a:r>
              <a:rPr lang="en-US" sz="2400" dirty="0" smtClean="0"/>
              <a:t>EUS </a:t>
            </a:r>
            <a:r>
              <a:rPr lang="ar-SY" sz="2400" dirty="0" smtClean="0"/>
              <a:t> لتشخيص </a:t>
            </a:r>
            <a:r>
              <a:rPr lang="ar-SY" sz="2400" dirty="0" err="1" smtClean="0"/>
              <a:t>الـ</a:t>
            </a:r>
            <a:r>
              <a:rPr lang="ar-SY" sz="2400" dirty="0" smtClean="0"/>
              <a:t> </a:t>
            </a:r>
            <a:r>
              <a:rPr lang="en-US" sz="2400" dirty="0" smtClean="0"/>
              <a:t>CP</a:t>
            </a:r>
            <a:r>
              <a:rPr lang="ar-SY" sz="2400" dirty="0" smtClean="0"/>
              <a:t> </a:t>
            </a:r>
          </a:p>
          <a:p>
            <a:pPr marL="514350" indent="-514350">
              <a:buNone/>
            </a:pPr>
            <a:r>
              <a:rPr lang="ar-SY" sz="2800" b="1" dirty="0" smtClean="0">
                <a:solidFill>
                  <a:srgbClr val="FFFF00"/>
                </a:solidFill>
              </a:rPr>
              <a:t>الموجودات </a:t>
            </a:r>
            <a:r>
              <a:rPr lang="ar-SY" sz="2800" b="1" dirty="0" err="1" smtClean="0">
                <a:solidFill>
                  <a:srgbClr val="FFFF00"/>
                </a:solidFill>
              </a:rPr>
              <a:t>القنوية</a:t>
            </a:r>
            <a:r>
              <a:rPr lang="ar-SY" sz="2800" b="1" dirty="0" smtClean="0">
                <a:solidFill>
                  <a:srgbClr val="FFFF00"/>
                </a:solidFill>
              </a:rPr>
              <a:t>             الموجودات </a:t>
            </a:r>
            <a:r>
              <a:rPr lang="ar-SY" sz="2800" b="1" dirty="0" err="1" smtClean="0">
                <a:solidFill>
                  <a:srgbClr val="FFFF00"/>
                </a:solidFill>
              </a:rPr>
              <a:t>البرانشيمية</a:t>
            </a:r>
            <a:endParaRPr lang="ar-SY" sz="2800" b="1" dirty="0" smtClean="0">
              <a:solidFill>
                <a:srgbClr val="FFFF00"/>
              </a:solidFill>
            </a:endParaRPr>
          </a:p>
          <a:p>
            <a:pPr marL="514350" indent="-514350">
              <a:buFont typeface="+mj-lt"/>
              <a:buAutoNum type="arabicParenR"/>
            </a:pPr>
            <a:r>
              <a:rPr lang="ar-SY" sz="2400" dirty="0" smtClean="0"/>
              <a:t>توسع القناة الرئيسية           6) بقع </a:t>
            </a:r>
            <a:r>
              <a:rPr lang="ar-SY" sz="2400" dirty="0" err="1" smtClean="0"/>
              <a:t>موضعة</a:t>
            </a:r>
            <a:r>
              <a:rPr lang="ar-SY" sz="2400" dirty="0" smtClean="0"/>
              <a:t> زائدة الصدى</a:t>
            </a:r>
          </a:p>
          <a:p>
            <a:pPr marL="514350" indent="-514350">
              <a:buFont typeface="+mj-lt"/>
              <a:buAutoNum type="arabicParenR"/>
            </a:pPr>
            <a:r>
              <a:rPr lang="ar-SY" sz="2400" dirty="0" smtClean="0"/>
              <a:t>توسع التفرعات الجانبية       7)خيوط زائدة الصدى  </a:t>
            </a:r>
          </a:p>
          <a:p>
            <a:pPr marL="514350" indent="-514350">
              <a:buFont typeface="+mj-lt"/>
              <a:buAutoNum type="arabicParenR"/>
            </a:pPr>
            <a:r>
              <a:rPr lang="ar-SY" sz="2400" dirty="0" smtClean="0"/>
              <a:t>عدم انتظام </a:t>
            </a:r>
            <a:r>
              <a:rPr lang="ar-SY" sz="2400" dirty="0" err="1" smtClean="0"/>
              <a:t>الأقنية</a:t>
            </a:r>
            <a:r>
              <a:rPr lang="ar-SY" sz="2400" dirty="0" smtClean="0"/>
              <a:t>              8)زيادة صدى </a:t>
            </a:r>
            <a:r>
              <a:rPr lang="ar-SY" sz="2400" dirty="0" err="1" smtClean="0"/>
              <a:t>فصيصي</a:t>
            </a:r>
            <a:r>
              <a:rPr lang="ar-SY" sz="2400" dirty="0" smtClean="0"/>
              <a:t> غدي </a:t>
            </a:r>
          </a:p>
          <a:p>
            <a:pPr marL="514350" indent="-514350">
              <a:buFont typeface="+mj-lt"/>
              <a:buAutoNum type="arabicParenR"/>
            </a:pPr>
            <a:r>
              <a:rPr lang="ar-SY" sz="2400" dirty="0" smtClean="0"/>
              <a:t>حواف زائدة الصدى </a:t>
            </a:r>
            <a:r>
              <a:rPr lang="ar-SY" sz="2400" dirty="0" err="1" smtClean="0"/>
              <a:t>للاقنية</a:t>
            </a:r>
            <a:r>
              <a:rPr lang="ar-SY" sz="2400" dirty="0" smtClean="0"/>
              <a:t>   9)تجويف كيسي </a:t>
            </a:r>
          </a:p>
          <a:p>
            <a:pPr marL="514350" indent="-514350">
              <a:buFont typeface="+mj-lt"/>
              <a:buAutoNum type="arabicParenR"/>
            </a:pPr>
            <a:r>
              <a:rPr lang="ar-SY" sz="2400" dirty="0" err="1" smtClean="0"/>
              <a:t>حصيات</a:t>
            </a:r>
            <a:r>
              <a:rPr lang="ar-SY" sz="2400" dirty="0" smtClean="0"/>
              <a:t> أو </a:t>
            </a:r>
            <a:r>
              <a:rPr lang="ar-SY" sz="2400" dirty="0" err="1" smtClean="0"/>
              <a:t>تكلسات</a:t>
            </a:r>
            <a:endParaRPr lang="ar-SY" sz="2400" dirty="0" smtClean="0"/>
          </a:p>
          <a:p>
            <a:pPr>
              <a:buFont typeface="Wingdings" pitchFamily="2" charset="2"/>
              <a:buChar char="Ø"/>
            </a:pPr>
            <a:endParaRPr lang="ar-SY" sz="2400" dirty="0" smtClean="0"/>
          </a:p>
          <a:p>
            <a:pPr>
              <a:buFont typeface="Courier New" pitchFamily="49" charset="0"/>
              <a:buChar char="o"/>
            </a:pPr>
            <a:r>
              <a:rPr lang="ar-SY" sz="2400" dirty="0" smtClean="0"/>
              <a:t>( 0 – 2 ) معيار, ينفي بشكل مطلق </a:t>
            </a:r>
            <a:r>
              <a:rPr lang="en-US" sz="2400" dirty="0" smtClean="0"/>
              <a:t>CP</a:t>
            </a:r>
          </a:p>
          <a:p>
            <a:pPr>
              <a:buFont typeface="Courier New" pitchFamily="49" charset="0"/>
              <a:buChar char="o"/>
            </a:pPr>
            <a:r>
              <a:rPr lang="ar-SY" sz="2400" dirty="0" smtClean="0"/>
              <a:t>(3 – 4 ) معايير, غير محدد</a:t>
            </a:r>
          </a:p>
          <a:p>
            <a:pPr>
              <a:buFont typeface="Courier New" pitchFamily="49" charset="0"/>
              <a:buChar char="o"/>
            </a:pPr>
            <a:r>
              <a:rPr lang="en-US" sz="2400" dirty="0" smtClean="0"/>
              <a:t>)</a:t>
            </a:r>
            <a:r>
              <a:rPr lang="ar-SY" sz="2400" dirty="0" smtClean="0"/>
              <a:t>5 – 9 ) معايير ,تشخيص أكيد</a:t>
            </a:r>
          </a:p>
          <a:p>
            <a:pPr>
              <a:buFont typeface="Courier New" pitchFamily="49" charset="0"/>
              <a:buChar char="o"/>
            </a:pPr>
            <a:endParaRPr lang="en-US" sz="2400" dirty="0" smtClean="0"/>
          </a:p>
          <a:p>
            <a:pPr marL="514350" indent="-514350">
              <a:buFont typeface="+mj-lt"/>
              <a:buAutoNum type="arabicParenR"/>
            </a:pPr>
            <a:endParaRPr lang="ar-SA" sz="2400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274638"/>
          </a:xfrm>
        </p:spPr>
        <p:txBody>
          <a:bodyPr>
            <a:normAutofit fontScale="90000"/>
          </a:bodyPr>
          <a:lstStyle/>
          <a:p>
            <a:endParaRPr lang="ar-SA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85000" lnSpcReduction="10000"/>
          </a:bodyPr>
          <a:lstStyle/>
          <a:p>
            <a:r>
              <a:rPr lang="ar-SY" sz="4200" b="1" dirty="0" smtClean="0">
                <a:solidFill>
                  <a:srgbClr val="FF0000"/>
                </a:solidFill>
              </a:rPr>
              <a:t>التشخيص الباكر </a:t>
            </a:r>
            <a:r>
              <a:rPr lang="ar-SY" sz="4200" b="1" dirty="0" err="1" smtClean="0">
                <a:solidFill>
                  <a:srgbClr val="FF0000"/>
                </a:solidFill>
              </a:rPr>
              <a:t>لألتهاب</a:t>
            </a:r>
            <a:r>
              <a:rPr lang="ar-SY" sz="4200" b="1" dirty="0" smtClean="0">
                <a:solidFill>
                  <a:srgbClr val="FF0000"/>
                </a:solidFill>
              </a:rPr>
              <a:t> البنكرياس المزمن 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. التشخيص في المراحل المتقدمة هو أمر سهل </a:t>
            </a:r>
            <a:r>
              <a:rPr lang="ar-SY" dirty="0" err="1" smtClean="0"/>
              <a:t>و</a:t>
            </a:r>
            <a:r>
              <a:rPr lang="ar-SY" dirty="0" smtClean="0"/>
              <a:t> واضح 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التشخيص الباكر هو وضع التشخيص الصحيح قبل حدوث </a:t>
            </a:r>
            <a:r>
              <a:rPr lang="ar-SY" dirty="0" err="1" smtClean="0"/>
              <a:t>أضطراب</a:t>
            </a:r>
            <a:r>
              <a:rPr lang="ar-SY" dirty="0" smtClean="0"/>
              <a:t> وظيفي </a:t>
            </a:r>
            <a:r>
              <a:rPr lang="ar-SY" dirty="0" err="1" smtClean="0"/>
              <a:t>و</a:t>
            </a:r>
            <a:r>
              <a:rPr lang="ar-SY" dirty="0" smtClean="0"/>
              <a:t> بنيوي في البنكرياس </a:t>
            </a:r>
            <a:r>
              <a:rPr lang="ar-SY" dirty="0" smtClean="0">
                <a:solidFill>
                  <a:srgbClr val="FFFF00"/>
                </a:solidFill>
              </a:rPr>
              <a:t>لهو تحدي كبير بسبب 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غياب </a:t>
            </a:r>
            <a:r>
              <a:rPr lang="ar-SY" dirty="0" err="1" smtClean="0"/>
              <a:t>التبدلات</a:t>
            </a:r>
            <a:r>
              <a:rPr lang="ar-SY" dirty="0" smtClean="0"/>
              <a:t> </a:t>
            </a:r>
            <a:r>
              <a:rPr lang="ar-SY" dirty="0" err="1" smtClean="0"/>
              <a:t>الشعاعية</a:t>
            </a:r>
            <a:r>
              <a:rPr lang="ar-SY" dirty="0" smtClean="0"/>
              <a:t> في المراحل الباكرة </a:t>
            </a:r>
            <a:r>
              <a:rPr lang="ar-SY" dirty="0" err="1" smtClean="0"/>
              <a:t>و</a:t>
            </a:r>
            <a:r>
              <a:rPr lang="ar-SY" dirty="0" smtClean="0"/>
              <a:t> التي قد تحتاج لعدة سنوات لظهورها قد يكون ( </a:t>
            </a:r>
            <a:r>
              <a:rPr lang="en-US" dirty="0" smtClean="0"/>
              <a:t> CP </a:t>
            </a:r>
            <a:r>
              <a:rPr lang="ar-SY" dirty="0" smtClean="0"/>
              <a:t>يترافق مع </a:t>
            </a:r>
            <a:r>
              <a:rPr lang="en-US" dirty="0" smtClean="0"/>
              <a:t>ERCP </a:t>
            </a:r>
            <a:r>
              <a:rPr lang="ar-SY" dirty="0" smtClean="0"/>
              <a:t>طبيعي )             </a:t>
            </a:r>
          </a:p>
          <a:p>
            <a:pPr>
              <a:buFont typeface="Wingdings" pitchFamily="2" charset="2"/>
              <a:buChar char="Ø"/>
            </a:pPr>
            <a:r>
              <a:rPr lang="ar-SY" dirty="0" err="1" smtClean="0"/>
              <a:t>تأحر</a:t>
            </a:r>
            <a:r>
              <a:rPr lang="ar-SY" dirty="0" smtClean="0"/>
              <a:t> </a:t>
            </a:r>
            <a:r>
              <a:rPr lang="ar-SY" dirty="0" err="1" smtClean="0"/>
              <a:t>ظهورالداء</a:t>
            </a:r>
            <a:r>
              <a:rPr lang="ar-SY" dirty="0" smtClean="0"/>
              <a:t> السكري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الأسهال</a:t>
            </a:r>
            <a:r>
              <a:rPr lang="ar-SY" dirty="0" smtClean="0"/>
              <a:t> </a:t>
            </a:r>
            <a:r>
              <a:rPr lang="ar-SY" dirty="0" err="1" smtClean="0"/>
              <a:t>الدهني</a:t>
            </a:r>
            <a:r>
              <a:rPr lang="ar-SY" dirty="0" smtClean="0"/>
              <a:t> الذي يميز </a:t>
            </a:r>
            <a:r>
              <a:rPr lang="en-US" dirty="0" smtClean="0"/>
              <a:t>CP</a:t>
            </a:r>
            <a:r>
              <a:rPr lang="ar-SY" dirty="0" smtClean="0"/>
              <a:t> وقد </a:t>
            </a:r>
            <a:r>
              <a:rPr lang="ar-SY" dirty="0" err="1" smtClean="0"/>
              <a:t>لايظهر</a:t>
            </a:r>
            <a:r>
              <a:rPr lang="ar-SY" dirty="0" smtClean="0"/>
              <a:t>    </a:t>
            </a:r>
          </a:p>
          <a:p>
            <a:r>
              <a:rPr lang="ar-SY" dirty="0" smtClean="0"/>
              <a:t>                           </a:t>
            </a:r>
            <a:r>
              <a:rPr lang="ar-SY" b="1" dirty="0" smtClean="0">
                <a:solidFill>
                  <a:srgbClr val="FFFF00"/>
                </a:solidFill>
              </a:rPr>
              <a:t>أهم </a:t>
            </a:r>
            <a:r>
              <a:rPr lang="ar-SY" b="1" dirty="0" err="1" smtClean="0">
                <a:solidFill>
                  <a:srgbClr val="FFFF00"/>
                </a:solidFill>
              </a:rPr>
              <a:t>شئ</a:t>
            </a:r>
            <a:r>
              <a:rPr lang="ar-SY" b="1" dirty="0" smtClean="0">
                <a:solidFill>
                  <a:srgbClr val="FFFF00"/>
                </a:solidFill>
              </a:rPr>
              <a:t> في التشخيص الباكر</a:t>
            </a:r>
          </a:p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002060"/>
                </a:solidFill>
              </a:rPr>
              <a:t>القياس المباشر </a:t>
            </a:r>
            <a:r>
              <a:rPr lang="ar-SY" b="1" dirty="0" err="1" smtClean="0">
                <a:solidFill>
                  <a:srgbClr val="002060"/>
                </a:solidFill>
              </a:rPr>
              <a:t>لأفرازات</a:t>
            </a:r>
            <a:r>
              <a:rPr lang="ar-SY" b="1" dirty="0" smtClean="0">
                <a:solidFill>
                  <a:srgbClr val="002060"/>
                </a:solidFill>
              </a:rPr>
              <a:t> البنكرياس  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أعطاء السكريتين </a:t>
            </a:r>
            <a:r>
              <a:rPr lang="ar-SY" dirty="0" err="1" smtClean="0"/>
              <a:t>و</a:t>
            </a:r>
            <a:r>
              <a:rPr lang="ar-SY" dirty="0" smtClean="0"/>
              <a:t> قياس </a:t>
            </a:r>
            <a:r>
              <a:rPr lang="ar-SY" dirty="0" err="1" smtClean="0"/>
              <a:t>البيكربونات</a:t>
            </a:r>
            <a:r>
              <a:rPr lang="ar-SY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أعطاء </a:t>
            </a:r>
            <a:r>
              <a:rPr lang="ar-SY" dirty="0" err="1" smtClean="0"/>
              <a:t>الكولي</a:t>
            </a:r>
            <a:r>
              <a:rPr lang="ar-SY" dirty="0" smtClean="0"/>
              <a:t> </a:t>
            </a:r>
            <a:r>
              <a:rPr lang="ar-SY" dirty="0" err="1" smtClean="0"/>
              <a:t>سيستوكينين</a:t>
            </a:r>
            <a:r>
              <a:rPr lang="ar-SY" dirty="0" smtClean="0"/>
              <a:t>  وقياس </a:t>
            </a:r>
            <a:r>
              <a:rPr lang="ar-SY" dirty="0" err="1" smtClean="0"/>
              <a:t>الليباز</a:t>
            </a:r>
            <a:endParaRPr lang="ar-SY" dirty="0" smtClean="0"/>
          </a:p>
          <a:p>
            <a:pPr>
              <a:buFont typeface="Wingdings" pitchFamily="2" charset="2"/>
              <a:buChar char="ü"/>
            </a:pPr>
            <a:r>
              <a:rPr lang="ar-SY" b="1" dirty="0" smtClean="0">
                <a:solidFill>
                  <a:schemeClr val="accent6"/>
                </a:solidFill>
              </a:rPr>
              <a:t> يتفوق هذا الاختبار على </a:t>
            </a:r>
            <a:r>
              <a:rPr lang="en-US" b="1" dirty="0" smtClean="0">
                <a:solidFill>
                  <a:schemeClr val="accent6"/>
                </a:solidFill>
              </a:rPr>
              <a:t>ERCP</a:t>
            </a:r>
            <a:r>
              <a:rPr lang="ar-SY" b="1" dirty="0" smtClean="0">
                <a:solidFill>
                  <a:schemeClr val="accent6"/>
                </a:solidFill>
              </a:rPr>
              <a:t> في وضع التشخيص الباكر </a:t>
            </a:r>
          </a:p>
          <a:p>
            <a:r>
              <a:rPr lang="ar-SY" dirty="0" smtClean="0"/>
              <a:t>ولكن هذا الأجراء يتطلب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قتا</a:t>
            </a:r>
            <a:r>
              <a:rPr lang="ar-SY" dirty="0" smtClean="0"/>
              <a:t> طويلا 30 -60 دقيقة لجمع </a:t>
            </a:r>
            <a:r>
              <a:rPr lang="ar-SY" dirty="0" err="1" smtClean="0"/>
              <a:t>مفرزات</a:t>
            </a:r>
            <a:r>
              <a:rPr lang="ar-SY" dirty="0" smtClean="0"/>
              <a:t> </a:t>
            </a:r>
            <a:r>
              <a:rPr lang="ar-SY" dirty="0" err="1" smtClean="0"/>
              <a:t>العفج</a:t>
            </a:r>
            <a:r>
              <a:rPr lang="ar-SY" dirty="0" smtClean="0"/>
              <a:t> وهذا يعني بقاء المريض في غرفة التنظير تحت التخدير مما يجعله صعبا </a:t>
            </a:r>
            <a:r>
              <a:rPr lang="ar-SY" dirty="0" err="1" smtClean="0"/>
              <a:t>و</a:t>
            </a:r>
            <a:r>
              <a:rPr lang="ar-SY" dirty="0" smtClean="0"/>
              <a:t> مكلفا </a:t>
            </a:r>
          </a:p>
          <a:p>
            <a:r>
              <a:rPr lang="ar-SY" dirty="0" smtClean="0"/>
              <a:t> </a:t>
            </a:r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Y" dirty="0" smtClean="0"/>
              <a:t> </a:t>
            </a:r>
            <a:r>
              <a:rPr lang="en-US" dirty="0" smtClean="0"/>
              <a:t>ERCP</a:t>
            </a:r>
            <a:r>
              <a:rPr lang="ar-SY" dirty="0" smtClean="0"/>
              <a:t> كان يعتقد أن هو المعيار الذهبي للتشخيص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ولكن هو اختبار معيب في هذا المجال فقد يكون </a:t>
            </a:r>
            <a:r>
              <a:rPr lang="en-US" dirty="0" smtClean="0"/>
              <a:t>CP </a:t>
            </a:r>
            <a:r>
              <a:rPr lang="ar-SY" dirty="0" smtClean="0"/>
              <a:t> مع </a:t>
            </a:r>
            <a:r>
              <a:rPr lang="en-US" dirty="0" smtClean="0"/>
              <a:t>ERCP </a:t>
            </a:r>
            <a:r>
              <a:rPr lang="ar-SY" dirty="0" smtClean="0"/>
              <a:t>طبيعي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هناك اختبارات تعطي معلومات أكثر تفصيل لتركيب البنكرياس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CT </a:t>
            </a:r>
            <a:r>
              <a:rPr lang="ar-SY" dirty="0" smtClean="0"/>
              <a:t>متعدد </a:t>
            </a:r>
            <a:r>
              <a:rPr lang="ar-SY" dirty="0" err="1" smtClean="0"/>
              <a:t>الكواشف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MRI </a:t>
            </a:r>
            <a:r>
              <a:rPr lang="ar-SY" dirty="0" smtClean="0"/>
              <a:t> مع </a:t>
            </a:r>
            <a:r>
              <a:rPr lang="en-US" dirty="0" smtClean="0"/>
              <a:t>MRCP</a:t>
            </a:r>
            <a:r>
              <a:rPr lang="ar-SY" dirty="0" smtClean="0"/>
              <a:t> تقيم النسيج البنكرياسي </a:t>
            </a:r>
            <a:r>
              <a:rPr lang="ar-SY" dirty="0" err="1" smtClean="0"/>
              <a:t>و</a:t>
            </a:r>
            <a:r>
              <a:rPr lang="ar-SY" dirty="0" smtClean="0"/>
              <a:t> البناء </a:t>
            </a:r>
            <a:r>
              <a:rPr lang="ar-SY" dirty="0" err="1" smtClean="0"/>
              <a:t>القنوي</a:t>
            </a:r>
            <a:r>
              <a:rPr lang="ar-SY" dirty="0" smtClean="0"/>
              <a:t> باستخدام </a:t>
            </a:r>
            <a:r>
              <a:rPr lang="ar-SY" dirty="0" err="1" smtClean="0"/>
              <a:t>الغادولينيوم</a:t>
            </a:r>
            <a:r>
              <a:rPr lang="ar-SY" dirty="0" smtClean="0"/>
              <a:t> وحتى الوظائف البنكرياسية بقياس </a:t>
            </a:r>
            <a:r>
              <a:rPr lang="ar-SY" dirty="0" err="1" smtClean="0"/>
              <a:t>الافراز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EUS</a:t>
            </a:r>
            <a:r>
              <a:rPr lang="ar-SY" dirty="0" smtClean="0"/>
              <a:t> يقيم خصائص النسيج يعتمد على 9 معاير </a:t>
            </a:r>
            <a:r>
              <a:rPr lang="ar-SY" dirty="0" err="1" smtClean="0"/>
              <a:t>صدوية</a:t>
            </a:r>
            <a:endParaRPr lang="ar-SY" dirty="0" smtClean="0"/>
          </a:p>
          <a:p>
            <a:pPr>
              <a:buFont typeface="Courier New" pitchFamily="49" charset="0"/>
              <a:buChar char="o"/>
            </a:pPr>
            <a:r>
              <a:rPr lang="ar-SY" dirty="0" smtClean="0"/>
              <a:t>( 0 – 2 ) معيار ينفي بشكل مطلق </a:t>
            </a:r>
            <a:r>
              <a:rPr lang="en-US" dirty="0" smtClean="0"/>
              <a:t>CP</a:t>
            </a:r>
          </a:p>
          <a:p>
            <a:pPr>
              <a:buFont typeface="Courier New" pitchFamily="49" charset="0"/>
              <a:buChar char="o"/>
            </a:pPr>
            <a:r>
              <a:rPr lang="en-US" dirty="0" smtClean="0"/>
              <a:t>)</a:t>
            </a:r>
            <a:r>
              <a:rPr lang="ar-SY" dirty="0" smtClean="0"/>
              <a:t>5 – 9 ) معايير تشخيص أكيد</a:t>
            </a:r>
          </a:p>
          <a:p>
            <a:pPr>
              <a:buFont typeface="Courier New" pitchFamily="49" charset="0"/>
              <a:buChar char="o"/>
            </a:pPr>
            <a:r>
              <a:rPr lang="ar-SY" dirty="0" smtClean="0"/>
              <a:t>(3 – 4 ) معايير غير محدد</a:t>
            </a: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2"/>
          <p:cNvSpPr>
            <a:spLocks noGrp="1"/>
          </p:cNvSpPr>
          <p:nvPr>
            <p:ph type="title"/>
          </p:nvPr>
        </p:nvSpPr>
        <p:spPr>
          <a:xfrm>
            <a:off x="457200" y="-45719"/>
            <a:ext cx="8229600" cy="45719"/>
          </a:xfrm>
        </p:spPr>
        <p:txBody>
          <a:bodyPr>
            <a:normAutofit fontScale="90000"/>
          </a:bodyPr>
          <a:lstStyle/>
          <a:p>
            <a:pPr algn="r"/>
            <a:endParaRPr lang="ar-SA" dirty="0"/>
          </a:p>
        </p:txBody>
      </p:sp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ar-SY" dirty="0" smtClean="0"/>
              <a:t>دراسة أجراها </a:t>
            </a:r>
            <a:r>
              <a:rPr lang="en-US" dirty="0" err="1" smtClean="0"/>
              <a:t>Parsi</a:t>
            </a:r>
            <a:r>
              <a:rPr lang="en-US" dirty="0" smtClean="0"/>
              <a:t> et al </a:t>
            </a:r>
            <a:r>
              <a:rPr lang="ar-SY" dirty="0" smtClean="0"/>
              <a:t>على 35 مريض ( </a:t>
            </a:r>
            <a:r>
              <a:rPr lang="en-US" dirty="0" smtClean="0"/>
              <a:t>24 – 77 </a:t>
            </a:r>
            <a:r>
              <a:rPr lang="ar-SY" dirty="0" smtClean="0"/>
              <a:t>سنة )</a:t>
            </a:r>
          </a:p>
          <a:p>
            <a:pPr>
              <a:buNone/>
            </a:pPr>
            <a:r>
              <a:rPr lang="ar-SY" dirty="0" smtClean="0"/>
              <a:t>لمدة 7 سنوات 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24 مريض شخص لديهم </a:t>
            </a:r>
            <a:r>
              <a:rPr lang="en-US" dirty="0" smtClean="0"/>
              <a:t>CP </a:t>
            </a:r>
            <a:r>
              <a:rPr lang="ar-SY" dirty="0" smtClean="0"/>
              <a:t>بالاعتماد </a:t>
            </a:r>
            <a:r>
              <a:rPr lang="en-US" dirty="0" smtClean="0"/>
              <a:t>ERCP </a:t>
            </a:r>
            <a:r>
              <a:rPr lang="ar-SY" dirty="0" smtClean="0"/>
              <a:t>+ اختبار وظائف البنكرياس المعتمد على التنظير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17 من هؤلاء كان </a:t>
            </a:r>
            <a:r>
              <a:rPr lang="en-US" dirty="0" smtClean="0"/>
              <a:t>ERCP </a:t>
            </a:r>
            <a:r>
              <a:rPr lang="ar-SY" dirty="0" smtClean="0"/>
              <a:t>غير طبيعي  </a:t>
            </a:r>
            <a:endParaRPr lang="ar-SY" dirty="0"/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توافقت نتائج </a:t>
            </a:r>
            <a:r>
              <a:rPr lang="en-US" dirty="0" smtClean="0"/>
              <a:t>ERCP </a:t>
            </a:r>
            <a:r>
              <a:rPr lang="ar-SY" dirty="0" smtClean="0"/>
              <a:t>مع نتائج اختبار وظائف البنكرياس في 60 % من المرضى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في كل مجموعة كانت حساسية </a:t>
            </a:r>
            <a:r>
              <a:rPr lang="en-US" dirty="0" smtClean="0"/>
              <a:t> ERCP </a:t>
            </a:r>
            <a:r>
              <a:rPr lang="ar-SY" dirty="0" smtClean="0"/>
              <a:t>%71 </a:t>
            </a:r>
            <a:r>
              <a:rPr lang="ar-SY" dirty="0" err="1" smtClean="0"/>
              <a:t>و</a:t>
            </a:r>
            <a:r>
              <a:rPr lang="ar-SY" dirty="0" smtClean="0"/>
              <a:t> نوعيته %90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اختبار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ظائف</a:t>
            </a:r>
            <a:r>
              <a:rPr lang="ar-SY" dirty="0" smtClean="0"/>
              <a:t> البنكرياس كانت الحساسية 91% ونوعية 37</a:t>
            </a:r>
          </a:p>
          <a:p>
            <a:pPr>
              <a:buFont typeface="Wingdings" pitchFamily="2" charset="2"/>
              <a:buChar char="q"/>
            </a:pPr>
            <a:r>
              <a:rPr lang="ar-SY" dirty="0" smtClean="0"/>
              <a:t>نستنتج</a:t>
            </a:r>
          </a:p>
          <a:p>
            <a:pPr>
              <a:buFont typeface="Wingdings" pitchFamily="2" charset="2"/>
              <a:buChar char="v"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ERCP </a:t>
            </a:r>
            <a:r>
              <a:rPr lang="ar-SY" dirty="0" smtClean="0"/>
              <a:t>هو الاختبار الأكثر نوعية</a:t>
            </a:r>
          </a:p>
          <a:p>
            <a:r>
              <a:rPr lang="ar-SY" dirty="0" smtClean="0"/>
              <a:t>اختبار وظائف البنكرياس هو الاختبار </a:t>
            </a:r>
            <a:r>
              <a:rPr lang="ar-SY" dirty="0" err="1" smtClean="0"/>
              <a:t>الأكثرحساسي</a:t>
            </a:r>
            <a:endParaRPr lang="ar-SY" dirty="0" smtClean="0"/>
          </a:p>
          <a:p>
            <a:r>
              <a:rPr lang="ar-SY" dirty="0" smtClean="0"/>
              <a:t>إذاً يجب أن نستخدم اختبار وظائف البنكرياس بشكل باكر في التشخيص</a:t>
            </a:r>
          </a:p>
          <a:p>
            <a:pPr>
              <a:buNone/>
            </a:pPr>
            <a:r>
              <a:rPr lang="ar-SY" b="1" dirty="0" smtClean="0">
                <a:solidFill>
                  <a:srgbClr val="FFFF00"/>
                </a:solidFill>
              </a:rPr>
              <a:t>إذاً المعيار الذهبي في تشخيص  </a:t>
            </a:r>
            <a:r>
              <a:rPr lang="en-US" b="1" dirty="0" smtClean="0">
                <a:solidFill>
                  <a:srgbClr val="FFFF00"/>
                </a:solidFill>
              </a:rPr>
              <a:t>CP</a:t>
            </a:r>
          </a:p>
          <a:p>
            <a:pPr algn="ctr"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ERCP   </a:t>
            </a:r>
            <a:r>
              <a:rPr lang="ar-SY" sz="4400" b="1" dirty="0" smtClean="0">
                <a:solidFill>
                  <a:srgbClr val="FF0000"/>
                </a:solidFill>
              </a:rPr>
              <a:t> + اختبار وظائف البنكرياس</a:t>
            </a:r>
            <a:endParaRPr lang="ar-SA" sz="4400" b="1" dirty="0" smtClean="0">
              <a:solidFill>
                <a:srgbClr val="FF0000"/>
              </a:solidFill>
            </a:endParaRPr>
          </a:p>
          <a:p>
            <a:endParaRPr lang="ar-SY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7999"/>
          </a:xfrm>
        </p:spPr>
        <p:txBody>
          <a:bodyPr>
            <a:normAutofit/>
          </a:bodyPr>
          <a:lstStyle/>
          <a:p>
            <a:pPr algn="r"/>
            <a:endParaRPr lang="ar-SA" sz="28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r"/>
            <a:r>
              <a:rPr lang="ar-SY" b="1" u="sng" dirty="0" smtClean="0">
                <a:solidFill>
                  <a:srgbClr val="FF0000"/>
                </a:solidFill>
              </a:rPr>
              <a:t>تعريف</a:t>
            </a:r>
          </a:p>
          <a:p>
            <a:pPr algn="r"/>
            <a:r>
              <a:rPr lang="ar-SY" sz="3600" dirty="0" smtClean="0">
                <a:solidFill>
                  <a:schemeClr val="bg2"/>
                </a:solidFill>
              </a:rPr>
              <a:t>التهاب البنكرياس المزمن هو حالة التهابية تؤدي </a:t>
            </a:r>
            <a:r>
              <a:rPr lang="ar-SY" sz="3600" dirty="0" err="1" smtClean="0">
                <a:solidFill>
                  <a:schemeClr val="bg2"/>
                </a:solidFill>
              </a:rPr>
              <a:t>الى</a:t>
            </a:r>
            <a:r>
              <a:rPr lang="ar-SY" sz="3600" dirty="0" smtClean="0">
                <a:solidFill>
                  <a:schemeClr val="bg2"/>
                </a:solidFill>
              </a:rPr>
              <a:t> تغيرات متطورة </a:t>
            </a:r>
            <a:r>
              <a:rPr lang="ar-SY" sz="3600" dirty="0" err="1" smtClean="0">
                <a:solidFill>
                  <a:schemeClr val="bg2"/>
                </a:solidFill>
              </a:rPr>
              <a:t>و</a:t>
            </a:r>
            <a:r>
              <a:rPr lang="ar-SY" sz="3600" dirty="0" smtClean="0">
                <a:solidFill>
                  <a:schemeClr val="bg2"/>
                </a:solidFill>
              </a:rPr>
              <a:t> غير </a:t>
            </a:r>
            <a:r>
              <a:rPr lang="ar-SY" sz="3600" dirty="0" err="1" smtClean="0">
                <a:solidFill>
                  <a:schemeClr val="bg2"/>
                </a:solidFill>
              </a:rPr>
              <a:t>عكوسة</a:t>
            </a:r>
            <a:r>
              <a:rPr lang="ar-SY" sz="3600" dirty="0" smtClean="0">
                <a:solidFill>
                  <a:schemeClr val="bg2"/>
                </a:solidFill>
              </a:rPr>
              <a:t> في البنكرياس ( </a:t>
            </a:r>
            <a:r>
              <a:rPr lang="ar-SY" sz="3600" dirty="0" err="1" smtClean="0">
                <a:solidFill>
                  <a:schemeClr val="bg2"/>
                </a:solidFill>
              </a:rPr>
              <a:t>التاب</a:t>
            </a:r>
            <a:r>
              <a:rPr lang="ar-SY" sz="3600" dirty="0" smtClean="0">
                <a:solidFill>
                  <a:schemeClr val="bg2"/>
                </a:solidFill>
              </a:rPr>
              <a:t> , نخر , تليف ) </a:t>
            </a:r>
            <a:r>
              <a:rPr lang="ar-SY" sz="3600" dirty="0" err="1" smtClean="0">
                <a:solidFill>
                  <a:schemeClr val="bg2"/>
                </a:solidFill>
              </a:rPr>
              <a:t>و</a:t>
            </a:r>
            <a:r>
              <a:rPr lang="ar-SY" sz="3600" dirty="0" smtClean="0">
                <a:solidFill>
                  <a:schemeClr val="bg2"/>
                </a:solidFill>
              </a:rPr>
              <a:t> التي في النهاية تؤدي </a:t>
            </a:r>
            <a:r>
              <a:rPr lang="ar-SY" sz="3600" dirty="0" err="1" smtClean="0">
                <a:solidFill>
                  <a:schemeClr val="bg2"/>
                </a:solidFill>
              </a:rPr>
              <a:t>الى</a:t>
            </a:r>
            <a:r>
              <a:rPr lang="ar-SY" sz="3600" dirty="0" smtClean="0">
                <a:solidFill>
                  <a:schemeClr val="bg2"/>
                </a:solidFill>
              </a:rPr>
              <a:t> قصور داخلي </a:t>
            </a:r>
            <a:r>
              <a:rPr lang="ar-SY" sz="3600" dirty="0" err="1" smtClean="0">
                <a:solidFill>
                  <a:schemeClr val="bg2"/>
                </a:solidFill>
              </a:rPr>
              <a:t>و</a:t>
            </a:r>
            <a:r>
              <a:rPr lang="ar-SY" sz="3600" dirty="0" smtClean="0">
                <a:solidFill>
                  <a:schemeClr val="bg2"/>
                </a:solidFill>
              </a:rPr>
              <a:t> خارجي  </a:t>
            </a:r>
            <a:endParaRPr lang="ar-SA" sz="3600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5400000">
            <a:off x="2743199" y="2286001"/>
            <a:ext cx="3352802" cy="4876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ar-SY" sz="9600" dirty="0" smtClean="0"/>
          </a:p>
          <a:p>
            <a:pPr algn="ctr">
              <a:buNone/>
            </a:pPr>
            <a:endParaRPr lang="ar-SY" sz="9600" dirty="0" smtClean="0"/>
          </a:p>
          <a:p>
            <a:pPr algn="ctr">
              <a:buNone/>
            </a:pPr>
            <a:endParaRPr lang="ar-SY" sz="9600" dirty="0" smtClean="0"/>
          </a:p>
          <a:p>
            <a:pPr algn="ctr">
              <a:buNone/>
            </a:pPr>
            <a:endParaRPr lang="ar-SY" sz="8000" dirty="0" smtClean="0"/>
          </a:p>
          <a:p>
            <a:pPr algn="ctr">
              <a:buNone/>
            </a:pPr>
            <a:endParaRPr lang="ar-SY" sz="8000" dirty="0" smtClean="0"/>
          </a:p>
          <a:p>
            <a:pPr algn="ctr">
              <a:buNone/>
            </a:pPr>
            <a:endParaRPr lang="ar-SY" sz="8000" dirty="0" smtClean="0"/>
          </a:p>
          <a:p>
            <a:pPr algn="ctr">
              <a:buNone/>
            </a:pPr>
            <a:endParaRPr lang="ar-SY" sz="8000" dirty="0" smtClean="0"/>
          </a:p>
        </p:txBody>
      </p:sp>
      <p:sp>
        <p:nvSpPr>
          <p:cNvPr id="4" name="مستطيل 3"/>
          <p:cNvSpPr/>
          <p:nvPr/>
        </p:nvSpPr>
        <p:spPr>
          <a:xfrm rot="19618045">
            <a:off x="2254301" y="2107110"/>
            <a:ext cx="579119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  <a:endParaRPr lang="ar-SA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r>
              <a:rPr lang="ar-SY" dirty="0" smtClean="0"/>
              <a:t>يصنف التهاب البنكرياس المزمن </a:t>
            </a:r>
            <a:r>
              <a:rPr lang="ar-SY" dirty="0" err="1" smtClean="0"/>
              <a:t>الى</a:t>
            </a:r>
            <a:r>
              <a:rPr lang="ar-SY" dirty="0" smtClean="0"/>
              <a:t> أربع مجموعات اعتماداً على الصفات الشكلية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المورفولوجية</a:t>
            </a:r>
            <a:r>
              <a:rPr lang="ar-SY" dirty="0" smtClean="0"/>
              <a:t> و البيولوجية</a:t>
            </a:r>
          </a:p>
          <a:p>
            <a:pPr>
              <a:buFont typeface="Wingdings" pitchFamily="2" charset="2"/>
              <a:buChar char="q"/>
            </a:pPr>
            <a:r>
              <a:rPr lang="ar-SY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CP </a:t>
            </a:r>
            <a:r>
              <a:rPr lang="ar-SY" sz="3600" b="1" dirty="0" smtClean="0">
                <a:solidFill>
                  <a:srgbClr val="FF0000"/>
                </a:solidFill>
              </a:rPr>
              <a:t>ذو المنشأ الحصوي </a:t>
            </a:r>
            <a:r>
              <a:rPr lang="ar-SY" b="1" dirty="0" smtClean="0">
                <a:solidFill>
                  <a:srgbClr val="FF0000"/>
                </a:solidFill>
              </a:rPr>
              <a:t>( التكلسي )</a:t>
            </a:r>
          </a:p>
          <a:p>
            <a:r>
              <a:rPr lang="ar-SY" dirty="0" smtClean="0"/>
              <a:t>تليف غير منتظم للبنكرياس</a:t>
            </a:r>
          </a:p>
          <a:p>
            <a:r>
              <a:rPr lang="ar-SY" dirty="0" err="1" smtClean="0"/>
              <a:t>حصيات</a:t>
            </a:r>
            <a:r>
              <a:rPr lang="ar-SY" dirty="0" smtClean="0"/>
              <a:t> , سدادات بروتينية , داخل </a:t>
            </a:r>
            <a:r>
              <a:rPr lang="ar-SY" dirty="0" err="1" smtClean="0"/>
              <a:t>الأقنية</a:t>
            </a:r>
            <a:endParaRPr lang="ar-SY" dirty="0" smtClean="0"/>
          </a:p>
          <a:p>
            <a:r>
              <a:rPr lang="ar-SY" dirty="0" smtClean="0"/>
              <a:t>معظم </a:t>
            </a:r>
            <a:r>
              <a:rPr lang="en-US" dirty="0" smtClean="0"/>
              <a:t>CP </a:t>
            </a:r>
            <a:r>
              <a:rPr lang="ar-SY" dirty="0" smtClean="0"/>
              <a:t>ينتمي لهذه المجموعة والسبب المؤدي لها هو الكحول</a:t>
            </a:r>
          </a:p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solidFill>
                  <a:srgbClr val="FF0000"/>
                </a:solidFill>
              </a:rPr>
              <a:t>CP  </a:t>
            </a:r>
            <a:r>
              <a:rPr lang="ar-SY" sz="4000" b="1" dirty="0" err="1" smtClean="0">
                <a:solidFill>
                  <a:srgbClr val="FF0000"/>
                </a:solidFill>
              </a:rPr>
              <a:t>الانسدادي</a:t>
            </a:r>
            <a:endParaRPr lang="ar-SY" sz="40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ar-SY" dirty="0" smtClean="0"/>
              <a:t>يظهر تغيرات </a:t>
            </a:r>
            <a:r>
              <a:rPr lang="ar-SY" dirty="0" err="1" smtClean="0"/>
              <a:t>غدية</a:t>
            </a:r>
            <a:r>
              <a:rPr lang="ar-SY" dirty="0" smtClean="0"/>
              <a:t> تضم</a:t>
            </a:r>
          </a:p>
          <a:p>
            <a:r>
              <a:rPr lang="ar-SY" dirty="0" smtClean="0"/>
              <a:t>تليف ثابت</a:t>
            </a:r>
          </a:p>
          <a:p>
            <a:r>
              <a:rPr lang="ar-SY" dirty="0" smtClean="0"/>
              <a:t>توسع </a:t>
            </a:r>
            <a:r>
              <a:rPr lang="ar-SY" dirty="0" err="1" smtClean="0"/>
              <a:t>أقنية</a:t>
            </a:r>
            <a:endParaRPr lang="ar-SY" dirty="0" smtClean="0"/>
          </a:p>
          <a:p>
            <a:r>
              <a:rPr lang="ar-SY" dirty="0" smtClean="0"/>
              <a:t>ضمور عنبات</a:t>
            </a:r>
          </a:p>
          <a:p>
            <a:r>
              <a:rPr lang="ar-SY" dirty="0" err="1" smtClean="0"/>
              <a:t>الاسباب</a:t>
            </a:r>
            <a:r>
              <a:rPr lang="ar-SY" dirty="0" smtClean="0"/>
              <a:t> الشائعة ( </a:t>
            </a:r>
            <a:r>
              <a:rPr lang="ar-SY" dirty="0" err="1" smtClean="0"/>
              <a:t>الاورام</a:t>
            </a:r>
            <a:r>
              <a:rPr lang="ar-SY" dirty="0" smtClean="0"/>
              <a:t> داخل القناة , </a:t>
            </a:r>
            <a:r>
              <a:rPr lang="ar-SY" dirty="0" err="1" smtClean="0"/>
              <a:t>التضيقات</a:t>
            </a:r>
            <a:r>
              <a:rPr lang="ar-SY" dirty="0" smtClean="0"/>
              <a:t> الحميدة )</a:t>
            </a:r>
          </a:p>
          <a:p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sz="4000" b="1" dirty="0" smtClean="0">
                <a:solidFill>
                  <a:srgbClr val="FF0000"/>
                </a:solidFill>
              </a:rPr>
              <a:t>CP  </a:t>
            </a:r>
            <a:r>
              <a:rPr lang="ar-SY" sz="4000" b="1" dirty="0" smtClean="0">
                <a:solidFill>
                  <a:srgbClr val="FF0000"/>
                </a:solidFill>
              </a:rPr>
              <a:t>الالتهابي </a:t>
            </a:r>
          </a:p>
          <a:p>
            <a:r>
              <a:rPr lang="ar-SY" dirty="0" err="1" smtClean="0"/>
              <a:t>ارتشاح</a:t>
            </a:r>
            <a:r>
              <a:rPr lang="ar-SY" dirty="0" smtClean="0"/>
              <a:t> الخلايا وحيدة النوى </a:t>
            </a:r>
          </a:p>
          <a:p>
            <a:r>
              <a:rPr lang="ar-SY" dirty="0" smtClean="0"/>
              <a:t>تخرب </a:t>
            </a:r>
            <a:r>
              <a:rPr lang="ar-SY" dirty="0" err="1" smtClean="0"/>
              <a:t>الانسجة</a:t>
            </a:r>
            <a:r>
              <a:rPr lang="ar-SY" dirty="0" smtClean="0"/>
              <a:t> و تليف </a:t>
            </a:r>
            <a:r>
              <a:rPr lang="ar-SY" dirty="0" err="1" smtClean="0"/>
              <a:t>و</a:t>
            </a:r>
            <a:r>
              <a:rPr lang="ar-SY" dirty="0" smtClean="0"/>
              <a:t> ضمور</a:t>
            </a:r>
          </a:p>
          <a:p>
            <a:r>
              <a:rPr lang="ar-SY" dirty="0" smtClean="0"/>
              <a:t>الاضطرابات المرافقة ( أمراض المناعة الذاتية , </a:t>
            </a:r>
            <a:r>
              <a:rPr lang="en-US" dirty="0" err="1" smtClean="0"/>
              <a:t>PBc</a:t>
            </a:r>
            <a:r>
              <a:rPr lang="en-US" dirty="0" smtClean="0"/>
              <a:t> </a:t>
            </a:r>
            <a:endParaRPr lang="ar-SY" dirty="0" smtClean="0"/>
          </a:p>
          <a:p>
            <a:pPr>
              <a:buFont typeface="Wingdings" pitchFamily="2" charset="2"/>
              <a:buChar char="q"/>
            </a:pPr>
            <a:r>
              <a:rPr lang="ar-SY" sz="3600" b="1" dirty="0" smtClean="0">
                <a:solidFill>
                  <a:srgbClr val="FF0000"/>
                </a:solidFill>
              </a:rPr>
              <a:t>تليف البنكرياس </a:t>
            </a:r>
            <a:r>
              <a:rPr lang="ar-SY" sz="3600" b="1" dirty="0" err="1" smtClean="0">
                <a:solidFill>
                  <a:srgbClr val="FF0000"/>
                </a:solidFill>
              </a:rPr>
              <a:t>اللاعرضي</a:t>
            </a:r>
            <a:endParaRPr lang="ar-SY" sz="3600" b="1" dirty="0" smtClean="0">
              <a:solidFill>
                <a:srgbClr val="FF0000"/>
              </a:solidFill>
            </a:endParaRPr>
          </a:p>
          <a:p>
            <a:r>
              <a:rPr lang="ar-SY" dirty="0" smtClean="0"/>
              <a:t>تليف منتشر حول </a:t>
            </a:r>
            <a:r>
              <a:rPr lang="ar-SY" dirty="0" err="1" smtClean="0"/>
              <a:t>الفصيصات</a:t>
            </a:r>
            <a:r>
              <a:rPr lang="ar-SY" dirty="0" smtClean="0"/>
              <a:t> كما في </a:t>
            </a:r>
            <a:r>
              <a:rPr lang="en-US" dirty="0" smtClean="0"/>
              <a:t> CP </a:t>
            </a:r>
            <a:r>
              <a:rPr lang="ar-SY" dirty="0" smtClean="0"/>
              <a:t>الغامض </a:t>
            </a:r>
            <a:r>
              <a:rPr lang="ar-SY" dirty="0" err="1" smtClean="0"/>
              <a:t>الشيخي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ar-SY" dirty="0" err="1" smtClean="0">
                <a:solidFill>
                  <a:srgbClr val="FFFF00"/>
                </a:solidFill>
              </a:rPr>
              <a:t>ماهو</a:t>
            </a:r>
            <a:r>
              <a:rPr lang="ar-SY" dirty="0" smtClean="0">
                <a:solidFill>
                  <a:srgbClr val="FFFF00"/>
                </a:solidFill>
              </a:rPr>
              <a:t> السبب </a:t>
            </a:r>
            <a:r>
              <a:rPr lang="ar-SY" dirty="0" err="1" smtClean="0">
                <a:solidFill>
                  <a:srgbClr val="FFFF00"/>
                </a:solidFill>
              </a:rPr>
              <a:t>الاكثر</a:t>
            </a:r>
            <a:r>
              <a:rPr lang="ar-SY" dirty="0" smtClean="0">
                <a:solidFill>
                  <a:srgbClr val="FFFF00"/>
                </a:solidFill>
              </a:rPr>
              <a:t> شيوعاً لـــ </a:t>
            </a:r>
            <a:r>
              <a:rPr lang="en-US" dirty="0" smtClean="0">
                <a:solidFill>
                  <a:srgbClr val="FFFF00"/>
                </a:solidFill>
              </a:rPr>
              <a:t>CP </a:t>
            </a:r>
            <a:r>
              <a:rPr lang="ar-SY" dirty="0" smtClean="0">
                <a:solidFill>
                  <a:srgbClr val="FFFF00"/>
                </a:solidFill>
              </a:rPr>
              <a:t> عند البالغين</a:t>
            </a:r>
          </a:p>
          <a:p>
            <a:pPr>
              <a:buFont typeface="Wingdings" pitchFamily="2" charset="2"/>
              <a:buChar char="ü"/>
            </a:pPr>
            <a:r>
              <a:rPr lang="ar-SY" dirty="0" smtClean="0"/>
              <a:t>الكحولية المزمنة الأكثر شيوعاً في المجتمعات الغربية </a:t>
            </a:r>
            <a:r>
              <a:rPr lang="ar-SY" dirty="0" err="1" smtClean="0"/>
              <a:t>و</a:t>
            </a:r>
            <a:r>
              <a:rPr lang="ar-SY" dirty="0" smtClean="0"/>
              <a:t> تشكل حوالي </a:t>
            </a:r>
            <a:r>
              <a:rPr lang="en-US" dirty="0" smtClean="0"/>
              <a:t>70 – 80 %</a:t>
            </a:r>
            <a:r>
              <a:rPr lang="ar-SY" dirty="0" smtClean="0"/>
              <a:t> </a:t>
            </a:r>
            <a:endParaRPr lang="en-US" dirty="0" smtClean="0"/>
          </a:p>
          <a:p>
            <a:pPr>
              <a:buFont typeface="Wingdings" pitchFamily="2" charset="2"/>
              <a:buChar char="ü"/>
            </a:pPr>
            <a:r>
              <a:rPr lang="ar-SY" dirty="0" smtClean="0"/>
              <a:t>خطر </a:t>
            </a:r>
            <a:r>
              <a:rPr lang="ar-SY" dirty="0" err="1" smtClean="0"/>
              <a:t>و</a:t>
            </a:r>
            <a:r>
              <a:rPr lang="ar-SY" dirty="0" smtClean="0"/>
              <a:t> تطور </a:t>
            </a:r>
            <a:r>
              <a:rPr lang="en-US" dirty="0" smtClean="0"/>
              <a:t>CP </a:t>
            </a:r>
            <a:r>
              <a:rPr lang="ar-SY" dirty="0" smtClean="0"/>
              <a:t> يتعلق بفترة </a:t>
            </a:r>
            <a:r>
              <a:rPr lang="ar-SY" dirty="0" err="1" smtClean="0"/>
              <a:t>و</a:t>
            </a:r>
            <a:r>
              <a:rPr lang="ar-SY" dirty="0" smtClean="0"/>
              <a:t> كمية تناول الكحول وليس لنوع الكحول</a:t>
            </a:r>
          </a:p>
          <a:p>
            <a:pPr>
              <a:buFont typeface="Wingdings" pitchFamily="2" charset="2"/>
              <a:buChar char="q"/>
            </a:pPr>
            <a:r>
              <a:rPr lang="ar-SY" sz="3600" b="1" dirty="0" smtClean="0">
                <a:solidFill>
                  <a:srgbClr val="FF0000"/>
                </a:solidFill>
              </a:rPr>
              <a:t>أسباب أخرى لالتهاب البنكرياس المزمن</a:t>
            </a:r>
          </a:p>
          <a:p>
            <a:r>
              <a:rPr lang="ar-SY" dirty="0" smtClean="0"/>
              <a:t>الوراثية ( التهاب البنكرياس الوراثي , </a:t>
            </a:r>
            <a:r>
              <a:rPr lang="en-US" dirty="0" smtClean="0"/>
              <a:t>CF</a:t>
            </a:r>
            <a:r>
              <a:rPr lang="ar-SY" dirty="0" smtClean="0"/>
              <a:t>)</a:t>
            </a:r>
          </a:p>
          <a:p>
            <a:r>
              <a:rPr lang="ar-SY" dirty="0" err="1" smtClean="0"/>
              <a:t>الانسدادي</a:t>
            </a:r>
            <a:r>
              <a:rPr lang="ar-SY" dirty="0" smtClean="0"/>
              <a:t> ( أورام خبيثة , </a:t>
            </a:r>
            <a:r>
              <a:rPr lang="ar-SY" dirty="0" err="1" smtClean="0"/>
              <a:t>تضيقات</a:t>
            </a:r>
            <a:r>
              <a:rPr lang="ar-SY" dirty="0" smtClean="0"/>
              <a:t> حميدة )</a:t>
            </a:r>
          </a:p>
          <a:p>
            <a:r>
              <a:rPr lang="ar-SY" dirty="0" smtClean="0"/>
              <a:t>المداري</a:t>
            </a:r>
          </a:p>
          <a:p>
            <a:r>
              <a:rPr lang="ar-SY" dirty="0" err="1" smtClean="0"/>
              <a:t>الاستقلابي</a:t>
            </a:r>
            <a:r>
              <a:rPr lang="ar-SY" dirty="0" smtClean="0"/>
              <a:t> ( فرط كالسيوم , فرط </a:t>
            </a:r>
            <a:r>
              <a:rPr lang="en-US" dirty="0" smtClean="0"/>
              <a:t>TG </a:t>
            </a:r>
            <a:r>
              <a:rPr lang="ar-SY" dirty="0" smtClean="0"/>
              <a:t>)</a:t>
            </a:r>
          </a:p>
          <a:p>
            <a:r>
              <a:rPr lang="ar-SY" dirty="0" smtClean="0"/>
              <a:t>الغامض</a:t>
            </a:r>
          </a:p>
          <a:p>
            <a:r>
              <a:rPr lang="ar-SY" dirty="0" smtClean="0"/>
              <a:t>المناعي الذاتي</a:t>
            </a:r>
          </a:p>
          <a:p>
            <a:pPr>
              <a:buNone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SY" sz="4000" b="1" u="sng" dirty="0" smtClean="0">
                <a:solidFill>
                  <a:srgbClr val="FF0000"/>
                </a:solidFill>
              </a:rPr>
              <a:t>الأعراض</a:t>
            </a:r>
          </a:p>
          <a:p>
            <a:pPr>
              <a:buFont typeface="Wingdings" pitchFamily="2" charset="2"/>
              <a:buChar char="§"/>
            </a:pPr>
            <a:r>
              <a:rPr lang="ar-SY" dirty="0" err="1" smtClean="0"/>
              <a:t>الالم</a:t>
            </a:r>
            <a:r>
              <a:rPr lang="ar-SY" dirty="0" smtClean="0"/>
              <a:t> </a:t>
            </a:r>
            <a:r>
              <a:rPr lang="ar-SY" dirty="0" err="1" smtClean="0"/>
              <a:t>البطني</a:t>
            </a:r>
            <a:r>
              <a:rPr lang="ar-SY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أكثر الأعراض شيوعاً </a:t>
            </a:r>
            <a:r>
              <a:rPr lang="en-US" dirty="0" smtClean="0"/>
              <a:t>50 – 100 %</a:t>
            </a:r>
            <a:r>
              <a:rPr lang="ar-SY" dirty="0" smtClean="0"/>
              <a:t>من المرضى</a:t>
            </a:r>
          </a:p>
          <a:p>
            <a:pPr>
              <a:buNone/>
            </a:pPr>
            <a:r>
              <a:rPr lang="ar-SY" dirty="0"/>
              <a:t> </a:t>
            </a:r>
            <a:r>
              <a:rPr lang="ar-SY" dirty="0" smtClean="0"/>
              <a:t>  ( </a:t>
            </a:r>
            <a:r>
              <a:rPr lang="ar-SY" dirty="0" err="1" smtClean="0"/>
              <a:t>شرسوفي</a:t>
            </a:r>
            <a:r>
              <a:rPr lang="ar-SY" dirty="0" smtClean="0"/>
              <a:t> , مبهم , كليل , ينتشر للظهر , يتحسن بالانحناء للأمام , </a:t>
            </a:r>
            <a:r>
              <a:rPr lang="ar-SY" dirty="0" err="1" smtClean="0"/>
              <a:t>و</a:t>
            </a:r>
            <a:r>
              <a:rPr lang="ar-SY" dirty="0" smtClean="0"/>
              <a:t> يسوء بالطعام )</a:t>
            </a:r>
          </a:p>
          <a:p>
            <a:pPr>
              <a:buFont typeface="Wingdings" pitchFamily="2" charset="2"/>
              <a:buChar char="§"/>
            </a:pPr>
            <a:r>
              <a:rPr lang="ar-SY" dirty="0" smtClean="0"/>
              <a:t>غثيان </a:t>
            </a:r>
            <a:r>
              <a:rPr lang="ar-SY" dirty="0" err="1" smtClean="0"/>
              <a:t>و</a:t>
            </a:r>
            <a:r>
              <a:rPr lang="ar-SY" dirty="0" smtClean="0"/>
              <a:t> </a:t>
            </a:r>
            <a:r>
              <a:rPr lang="ar-SY" dirty="0" err="1" smtClean="0"/>
              <a:t>اقياء</a:t>
            </a:r>
            <a:endParaRPr lang="ar-SY" dirty="0" smtClean="0"/>
          </a:p>
          <a:p>
            <a:pPr>
              <a:buFont typeface="Wingdings" pitchFamily="2" charset="2"/>
              <a:buChar char="§"/>
            </a:pPr>
            <a:r>
              <a:rPr lang="ar-SY" dirty="0" smtClean="0"/>
              <a:t>نقص وزن </a:t>
            </a:r>
          </a:p>
          <a:p>
            <a:pPr>
              <a:buFont typeface="Wingdings" pitchFamily="2" charset="2"/>
              <a:buChar char="§"/>
            </a:pPr>
            <a:r>
              <a:rPr lang="ar-SY" dirty="0" err="1" smtClean="0"/>
              <a:t>الاسهال</a:t>
            </a:r>
            <a:r>
              <a:rPr lang="ar-SY" dirty="0" smtClean="0"/>
              <a:t> </a:t>
            </a:r>
            <a:r>
              <a:rPr lang="ar-SY" dirty="0" err="1" smtClean="0"/>
              <a:t>الدهني</a:t>
            </a:r>
            <a:r>
              <a:rPr lang="ar-SY" dirty="0" smtClean="0"/>
              <a:t> , ويحدث في المراحل المتأخرة</a:t>
            </a:r>
          </a:p>
          <a:p>
            <a:pPr>
              <a:buFont typeface="Wingdings" pitchFamily="2" charset="2"/>
              <a:buChar char="§"/>
            </a:pPr>
            <a:r>
              <a:rPr lang="ar-SY" dirty="0" smtClean="0"/>
              <a:t>الداء السكري ,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 ويحدث في المراحل المتأخرة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يختلف عن النمط 1 بندرة حدوث </a:t>
            </a:r>
            <a:r>
              <a:rPr lang="ar-SY" dirty="0" err="1" smtClean="0"/>
              <a:t>الحماض</a:t>
            </a:r>
            <a:r>
              <a:rPr lang="ar-SY" dirty="0" smtClean="0"/>
              <a:t> و الاعتلال الكلوي </a:t>
            </a:r>
          </a:p>
          <a:p>
            <a:pPr>
              <a:buFont typeface="Wingdings" pitchFamily="2" charset="2"/>
              <a:buChar char="§"/>
            </a:pP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SY" sz="4000" b="1" dirty="0" smtClean="0">
                <a:solidFill>
                  <a:srgbClr val="FF0000"/>
                </a:solidFill>
              </a:rPr>
              <a:t>التشخيص</a:t>
            </a:r>
          </a:p>
          <a:p>
            <a:pPr>
              <a:buFont typeface="Wingdings" pitchFamily="2" charset="2"/>
              <a:buChar char="v"/>
            </a:pPr>
            <a:r>
              <a:rPr lang="ar-SY" dirty="0" smtClean="0">
                <a:solidFill>
                  <a:srgbClr val="FFFF00"/>
                </a:solidFill>
              </a:rPr>
              <a:t>قياس الوظيفة الخارجية للبنكرياس</a:t>
            </a:r>
          </a:p>
          <a:p>
            <a:r>
              <a:rPr lang="ar-SY" b="1" dirty="0" err="1" smtClean="0">
                <a:solidFill>
                  <a:srgbClr val="FF0000"/>
                </a:solidFill>
              </a:rPr>
              <a:t>إختبار</a:t>
            </a:r>
            <a:r>
              <a:rPr lang="ar-SY" b="1" dirty="0" smtClean="0">
                <a:solidFill>
                  <a:srgbClr val="FF0000"/>
                </a:solidFill>
              </a:rPr>
              <a:t> التنبيه بالسكريتين </a:t>
            </a:r>
            <a:r>
              <a:rPr lang="ar-SY" dirty="0" smtClean="0"/>
              <a:t>مع أو بدون </a:t>
            </a:r>
            <a:r>
              <a:rPr lang="ar-SY" dirty="0" err="1" smtClean="0"/>
              <a:t>اشراكه</a:t>
            </a:r>
            <a:r>
              <a:rPr lang="ar-SY" dirty="0" smtClean="0"/>
              <a:t> </a:t>
            </a:r>
            <a:r>
              <a:rPr lang="ar-SY" dirty="0" err="1" smtClean="0"/>
              <a:t>باعطاء</a:t>
            </a:r>
            <a:r>
              <a:rPr lang="ar-SY" dirty="0" smtClean="0"/>
              <a:t>  </a:t>
            </a:r>
            <a:r>
              <a:rPr lang="en-US" dirty="0" smtClean="0"/>
              <a:t>CCK</a:t>
            </a:r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r>
              <a:rPr lang="ar-SY" dirty="0" smtClean="0"/>
              <a:t> يعتبر هذا </a:t>
            </a:r>
            <a:r>
              <a:rPr lang="ar-SY" dirty="0" err="1" smtClean="0"/>
              <a:t>الاجراء</a:t>
            </a:r>
            <a:r>
              <a:rPr lang="ar-SY" dirty="0" smtClean="0"/>
              <a:t> غازي حيث يحتاج </a:t>
            </a:r>
            <a:r>
              <a:rPr lang="ar-SY" dirty="0" err="1" smtClean="0"/>
              <a:t>لقثطرة</a:t>
            </a:r>
            <a:r>
              <a:rPr lang="ar-SY" dirty="0" smtClean="0"/>
              <a:t> </a:t>
            </a:r>
            <a:r>
              <a:rPr lang="ar-SY" dirty="0" err="1" smtClean="0"/>
              <a:t>العفج</a:t>
            </a:r>
            <a:r>
              <a:rPr lang="ar-SY" dirty="0" smtClean="0"/>
              <a:t> لجمع </a:t>
            </a:r>
            <a:r>
              <a:rPr lang="ar-SY" dirty="0" err="1" smtClean="0"/>
              <a:t>المفرزات</a:t>
            </a:r>
            <a:endParaRPr lang="ar-SY" dirty="0" smtClean="0"/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حساسيته </a:t>
            </a:r>
            <a:r>
              <a:rPr lang="en-US" dirty="0" smtClean="0"/>
              <a:t>75 _ 95 %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حيث يتم قياس </a:t>
            </a:r>
            <a:r>
              <a:rPr lang="ar-SY" dirty="0" err="1" smtClean="0"/>
              <a:t>البيكربونات</a:t>
            </a:r>
            <a:r>
              <a:rPr lang="ar-SY" dirty="0" smtClean="0"/>
              <a:t> </a:t>
            </a:r>
          </a:p>
          <a:p>
            <a:pPr>
              <a:buFontTx/>
              <a:buChar char="-"/>
            </a:pPr>
            <a:r>
              <a:rPr lang="ar-SY" dirty="0" smtClean="0"/>
              <a:t>أقل من 50 مل مكافئ ... يتوافق مع </a:t>
            </a:r>
            <a:r>
              <a:rPr lang="en-US" dirty="0" smtClean="0"/>
              <a:t>CP</a:t>
            </a:r>
            <a:endParaRPr lang="ar-SY" dirty="0" smtClean="0"/>
          </a:p>
          <a:p>
            <a:pPr>
              <a:buFontTx/>
              <a:buChar char="-"/>
            </a:pPr>
            <a:r>
              <a:rPr lang="ar-SY" dirty="0" smtClean="0"/>
              <a:t>من </a:t>
            </a:r>
            <a:r>
              <a:rPr lang="en-US" dirty="0" smtClean="0"/>
              <a:t>50 – 75  </a:t>
            </a:r>
            <a:r>
              <a:rPr lang="ar-SY" dirty="0" smtClean="0"/>
              <a:t>يكون التشخيص غير محدد</a:t>
            </a:r>
          </a:p>
          <a:p>
            <a:pPr>
              <a:buFontTx/>
              <a:buChar char="-"/>
            </a:pPr>
            <a:r>
              <a:rPr lang="ar-SY" dirty="0" smtClean="0"/>
              <a:t>أكثر من 75  طبيعي</a:t>
            </a:r>
          </a:p>
          <a:p>
            <a:pPr>
              <a:buFont typeface="Wingdings" pitchFamily="2" charset="2"/>
              <a:buChar char="Ø"/>
            </a:pPr>
            <a:r>
              <a:rPr lang="ar-SY" dirty="0" smtClean="0"/>
              <a:t>له ايجابية كاذبة في ( </a:t>
            </a:r>
            <a:r>
              <a:rPr lang="ar-SY" dirty="0" err="1" smtClean="0"/>
              <a:t>التشمع</a:t>
            </a:r>
            <a:r>
              <a:rPr lang="ar-SY" dirty="0" smtClean="0"/>
              <a:t> , الداء السكري </a:t>
            </a:r>
            <a:r>
              <a:rPr lang="ar-SY" dirty="0" err="1" smtClean="0"/>
              <a:t>البدئي</a:t>
            </a:r>
            <a:r>
              <a:rPr lang="ar-SY" dirty="0" smtClean="0"/>
              <a:t> , قطع المعدة , </a:t>
            </a:r>
            <a:r>
              <a:rPr lang="ar-SY" dirty="0" err="1" smtClean="0"/>
              <a:t>بيلوروث</a:t>
            </a:r>
            <a:r>
              <a:rPr lang="ar-SY" dirty="0" smtClean="0"/>
              <a:t> 2 , </a:t>
            </a:r>
            <a:r>
              <a:rPr lang="ar-SY" dirty="0" err="1" smtClean="0"/>
              <a:t>الزلاقي</a:t>
            </a:r>
            <a:r>
              <a:rPr lang="ar-SY" dirty="0" smtClean="0"/>
              <a:t> , طور الشفاء بعد </a:t>
            </a:r>
            <a:r>
              <a:rPr lang="en-US" dirty="0" smtClean="0"/>
              <a:t>AP </a:t>
            </a:r>
            <a:r>
              <a:rPr lang="ar-SY" dirty="0" smtClean="0"/>
              <a:t>)</a:t>
            </a:r>
            <a:endParaRPr lang="ar-SA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ar-SY" dirty="0" smtClean="0">
                <a:solidFill>
                  <a:srgbClr val="FFFF00"/>
                </a:solidFill>
              </a:rPr>
              <a:t>قياس مستوى </a:t>
            </a:r>
            <a:r>
              <a:rPr lang="ar-SY" dirty="0" err="1" smtClean="0">
                <a:solidFill>
                  <a:srgbClr val="FFFF00"/>
                </a:solidFill>
              </a:rPr>
              <a:t>التريبسينوجين</a:t>
            </a:r>
            <a:endParaRPr lang="ar-SY" dirty="0" smtClean="0">
              <a:solidFill>
                <a:srgbClr val="FFFF00"/>
              </a:solidFill>
            </a:endParaRPr>
          </a:p>
          <a:p>
            <a:r>
              <a:rPr lang="ar-SY" dirty="0" smtClean="0"/>
              <a:t>حيث يكون أقل من 20 </a:t>
            </a:r>
            <a:r>
              <a:rPr lang="ar-SY" dirty="0" err="1" smtClean="0"/>
              <a:t>نانو</a:t>
            </a:r>
            <a:r>
              <a:rPr lang="ar-SY" dirty="0" smtClean="0"/>
              <a:t> . غرام /مل</a:t>
            </a:r>
          </a:p>
          <a:p>
            <a:pPr>
              <a:buFont typeface="Wingdings" pitchFamily="2" charset="2"/>
              <a:buChar char="§"/>
            </a:pPr>
            <a:r>
              <a:rPr lang="ar-SY" dirty="0" smtClean="0">
                <a:solidFill>
                  <a:srgbClr val="FFFF00"/>
                </a:solidFill>
              </a:rPr>
              <a:t>قياس مستوى </a:t>
            </a:r>
            <a:r>
              <a:rPr lang="ar-SY" dirty="0" err="1" smtClean="0">
                <a:solidFill>
                  <a:srgbClr val="FFFF00"/>
                </a:solidFill>
              </a:rPr>
              <a:t>الكيموتربسين</a:t>
            </a:r>
            <a:r>
              <a:rPr lang="ar-SY" dirty="0" smtClean="0">
                <a:solidFill>
                  <a:srgbClr val="FFFF00"/>
                </a:solidFill>
              </a:rPr>
              <a:t> </a:t>
            </a:r>
            <a:r>
              <a:rPr lang="ar-SY" dirty="0" err="1" smtClean="0">
                <a:solidFill>
                  <a:srgbClr val="FFFF00"/>
                </a:solidFill>
              </a:rPr>
              <a:t>البرازي</a:t>
            </a:r>
            <a:r>
              <a:rPr lang="ar-SY" dirty="0" smtClean="0">
                <a:solidFill>
                  <a:srgbClr val="FFFF00"/>
                </a:solidFill>
              </a:rPr>
              <a:t> </a:t>
            </a:r>
            <a:endParaRPr lang="ar-SA" dirty="0">
              <a:solidFill>
                <a:srgbClr val="FFFF00"/>
              </a:solidFill>
            </a:endParaRPr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ar-SY" b="1" dirty="0" smtClean="0">
                <a:solidFill>
                  <a:srgbClr val="FF0000"/>
                </a:solidFill>
              </a:rPr>
              <a:t>التشخيص </a:t>
            </a:r>
            <a:r>
              <a:rPr lang="ar-SY" b="1" dirty="0" err="1" smtClean="0">
                <a:solidFill>
                  <a:srgbClr val="FF0000"/>
                </a:solidFill>
              </a:rPr>
              <a:t>الشعاعي</a:t>
            </a:r>
            <a:endParaRPr lang="ar-SY" sz="2800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ar-SY" sz="2800" b="1" dirty="0" smtClean="0">
                <a:solidFill>
                  <a:srgbClr val="FFFF00"/>
                </a:solidFill>
              </a:rPr>
              <a:t>صورة البطن البسيطة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err="1" smtClean="0"/>
              <a:t>تكلسات</a:t>
            </a:r>
            <a:r>
              <a:rPr lang="ar-SY" sz="2800" dirty="0" smtClean="0"/>
              <a:t> </a:t>
            </a:r>
            <a:r>
              <a:rPr lang="ar-SY" sz="2800" dirty="0" err="1" smtClean="0"/>
              <a:t>موضعة</a:t>
            </a:r>
            <a:r>
              <a:rPr lang="ar-SY" sz="2800" dirty="0" smtClean="0"/>
              <a:t> أو منتشرة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تشاهد بنسبة </a:t>
            </a:r>
            <a:r>
              <a:rPr lang="en-US" sz="2800" dirty="0" smtClean="0"/>
              <a:t>30 – 40 %</a:t>
            </a:r>
            <a:endParaRPr lang="ar-SY" sz="2800" dirty="0" smtClean="0"/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تحدث بشكل متأخر ربما </a:t>
            </a:r>
            <a:r>
              <a:rPr lang="en-US" sz="2800" dirty="0" smtClean="0"/>
              <a:t> 5- 20 </a:t>
            </a:r>
            <a:r>
              <a:rPr lang="ar-SY" sz="2800" dirty="0" smtClean="0"/>
              <a:t>سنة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أشيع </a:t>
            </a:r>
            <a:r>
              <a:rPr lang="ar-SY" sz="2800" dirty="0" err="1" smtClean="0"/>
              <a:t>ماتكون</a:t>
            </a:r>
            <a:r>
              <a:rPr lang="ar-SY" sz="2800" dirty="0" smtClean="0"/>
              <a:t> بالكحولي 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وبشكل متأخر في الوراثي , المداري , الذاتي </a:t>
            </a:r>
            <a:endParaRPr lang="en-US" sz="2800" dirty="0" smtClean="0"/>
          </a:p>
          <a:p>
            <a:pPr marL="571500" indent="-571500">
              <a:buFont typeface="Wingdings" pitchFamily="2" charset="2"/>
              <a:buChar char="Ø"/>
            </a:pPr>
            <a:r>
              <a:rPr lang="ar-SY" sz="3600" b="1" dirty="0" err="1" smtClean="0">
                <a:solidFill>
                  <a:srgbClr val="FFFF00"/>
                </a:solidFill>
              </a:rPr>
              <a:t>الايكو</a:t>
            </a:r>
            <a:r>
              <a:rPr lang="ar-SY" sz="3600" b="1" dirty="0" smtClean="0">
                <a:solidFill>
                  <a:srgbClr val="FFFF00"/>
                </a:solidFill>
              </a:rPr>
              <a:t> </a:t>
            </a:r>
            <a:r>
              <a:rPr lang="ar-SY" sz="3600" b="1" dirty="0" err="1" smtClean="0">
                <a:solidFill>
                  <a:srgbClr val="FFFF00"/>
                </a:solidFill>
              </a:rPr>
              <a:t>غرافي</a:t>
            </a:r>
            <a:endParaRPr lang="ar-SY" sz="3600" b="1" dirty="0" smtClean="0">
              <a:solidFill>
                <a:srgbClr val="FFFF00"/>
              </a:solidFill>
            </a:endParaRP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توسع في القناة البنكرياسية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err="1" smtClean="0"/>
              <a:t>تكلسات</a:t>
            </a:r>
            <a:r>
              <a:rPr lang="ar-SY" sz="2800" dirty="0" smtClean="0"/>
              <a:t> في البنكرياس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err="1" smtClean="0"/>
              <a:t>حصيات</a:t>
            </a:r>
            <a:r>
              <a:rPr lang="ar-SY" sz="2800" dirty="0" smtClean="0"/>
              <a:t> في القناة البنكرياسي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كيسات كاذبة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نقص في </a:t>
            </a:r>
            <a:r>
              <a:rPr lang="ar-SY" sz="2800" dirty="0" err="1" smtClean="0"/>
              <a:t>صدوية</a:t>
            </a:r>
            <a:r>
              <a:rPr lang="ar-SY" sz="2800" dirty="0" smtClean="0"/>
              <a:t> </a:t>
            </a:r>
            <a:r>
              <a:rPr lang="ar-SY" sz="2800" dirty="0" err="1" smtClean="0"/>
              <a:t>البرانشيم</a:t>
            </a:r>
            <a:r>
              <a:rPr lang="ar-SY" sz="2800" dirty="0" smtClean="0"/>
              <a:t> البنكرياسي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عدم </a:t>
            </a:r>
            <a:r>
              <a:rPr lang="ar-SY" sz="2800" dirty="0" err="1" smtClean="0"/>
              <a:t>انتضام</a:t>
            </a:r>
            <a:r>
              <a:rPr lang="ar-SY" sz="2800" dirty="0" smtClean="0"/>
              <a:t> بغدة البنكرياس</a:t>
            </a:r>
          </a:p>
          <a:p>
            <a:pPr marL="571500" indent="-571500">
              <a:buFont typeface="+mj-lt"/>
              <a:buAutoNum type="romanUcPeriod"/>
            </a:pPr>
            <a:r>
              <a:rPr lang="ar-SY" sz="2800" dirty="0" smtClean="0"/>
              <a:t>الحساسية </a:t>
            </a:r>
            <a:r>
              <a:rPr lang="en-US" sz="2800" dirty="0" smtClean="0"/>
              <a:t>60 – 70 %</a:t>
            </a:r>
            <a:r>
              <a:rPr lang="ar-SY" sz="2800" dirty="0" smtClean="0"/>
              <a:t> النوعية </a:t>
            </a:r>
            <a:r>
              <a:rPr lang="en-US" sz="2800" dirty="0" smtClean="0"/>
              <a:t>80 – 90 %</a:t>
            </a:r>
            <a:endParaRPr lang="ar-SY" sz="2800" dirty="0" smtClean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Mazen Battah</a:t>
            </a:r>
            <a:endParaRPr lang="ar-SA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538</TotalTime>
  <Words>1202</Words>
  <Application>Microsoft Office PowerPoint</Application>
  <PresentationFormat>عرض على الشاشة (3:4)‏</PresentationFormat>
  <Paragraphs>209</Paragraphs>
  <Slides>20</Slides>
  <Notes>20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Chronic pancrititis “ERCP”</vt:lpstr>
      <vt:lpstr>الشريحة 14</vt:lpstr>
      <vt:lpstr>الشريحة 15</vt:lpstr>
      <vt:lpstr>الشريحة 16</vt:lpstr>
      <vt:lpstr>الشريحة 17</vt:lpstr>
      <vt:lpstr>الشريحة 18</vt:lpstr>
      <vt:lpstr>الشريحة 19</vt:lpstr>
      <vt:lpstr>الشريحة 20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mazen</dc:creator>
  <cp:lastModifiedBy>tiseeris</cp:lastModifiedBy>
  <cp:revision>57</cp:revision>
  <dcterms:created xsi:type="dcterms:W3CDTF">2009-01-25T23:39:12Z</dcterms:created>
  <dcterms:modified xsi:type="dcterms:W3CDTF">2012-08-28T09:00:37Z</dcterms:modified>
</cp:coreProperties>
</file>